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0" r:id="rId4"/>
    <p:sldId id="266" r:id="rId5"/>
    <p:sldId id="270" r:id="rId6"/>
    <p:sldId id="258" r:id="rId7"/>
    <p:sldId id="271" r:id="rId8"/>
    <p:sldId id="261" r:id="rId9"/>
    <p:sldId id="268" r:id="rId10"/>
    <p:sldId id="265" r:id="rId11"/>
    <p:sldId id="264" r:id="rId12"/>
  </p:sldIdLst>
  <p:sldSz cx="12192000" cy="6858000"/>
  <p:notesSz cx="6669088"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4EF"/>
    <a:srgbClr val="002060"/>
    <a:srgbClr val="D7DBE1"/>
    <a:srgbClr val="4472C4"/>
    <a:srgbClr val="FFAB7C"/>
    <a:srgbClr val="DAE3F3"/>
    <a:srgbClr val="454545"/>
    <a:srgbClr val="C55A11"/>
    <a:srgbClr val="843C0C"/>
    <a:srgbClr val="F4E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71339" autoAdjust="0"/>
  </p:normalViewPr>
  <p:slideViewPr>
    <p:cSldViewPr snapToGrid="0">
      <p:cViewPr varScale="1">
        <p:scale>
          <a:sx n="72" d="100"/>
          <a:sy n="72" d="100"/>
        </p:scale>
        <p:origin x="5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CAA5609-291B-48E4-9357-5A9CF1535096}"/>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23265FDA-098D-4178-B04D-44D0B4B5DA38}"/>
              </a:ext>
            </a:extLst>
          </p:cNvPr>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0E304CAA-153E-4D5C-B2C9-D538C0C4C6B8}" type="datetimeFigureOut">
              <a:rPr lang="it-IT" smtClean="0"/>
              <a:t>17/10/2018</a:t>
            </a:fld>
            <a:endParaRPr lang="it-IT"/>
          </a:p>
        </p:txBody>
      </p:sp>
      <p:sp>
        <p:nvSpPr>
          <p:cNvPr id="4" name="Segnaposto piè di pagina 3">
            <a:extLst>
              <a:ext uri="{FF2B5EF4-FFF2-40B4-BE49-F238E27FC236}">
                <a16:creationId xmlns:a16="http://schemas.microsoft.com/office/drawing/2014/main" id="{D6E09E18-EED6-4CE3-836B-A1529912E7DE}"/>
              </a:ext>
            </a:extLst>
          </p:cNvPr>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3D046157-CB00-4503-8FA9-5FB1051A47EA}"/>
              </a:ext>
            </a:extLst>
          </p:cNvPr>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22E43411-6A3A-4D4F-9A28-9803FA78F376}" type="slidenum">
              <a:rPr lang="it-IT" smtClean="0"/>
              <a:t>‹N›</a:t>
            </a:fld>
            <a:endParaRPr lang="it-IT"/>
          </a:p>
        </p:txBody>
      </p:sp>
    </p:spTree>
    <p:extLst>
      <p:ext uri="{BB962C8B-B14F-4D97-AF65-F5344CB8AC3E}">
        <p14:creationId xmlns:p14="http://schemas.microsoft.com/office/powerpoint/2010/main" val="151885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1FC6515E-3CDC-43D7-881C-AA8F92E8CE84}" type="datetimeFigureOut">
              <a:rPr lang="it-IT" smtClean="0"/>
              <a:t>17/10/2018</a:t>
            </a:fld>
            <a:endParaRPr lang="it-IT"/>
          </a:p>
        </p:txBody>
      </p:sp>
      <p:sp>
        <p:nvSpPr>
          <p:cNvPr id="4" name="Segnaposto immagine diapositiva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01815540-A579-429B-8123-738E25BC7FA4}" type="slidenum">
              <a:rPr lang="it-IT" smtClean="0"/>
              <a:t>‹N›</a:t>
            </a:fld>
            <a:endParaRPr lang="it-IT"/>
          </a:p>
        </p:txBody>
      </p:sp>
    </p:spTree>
    <p:extLst>
      <p:ext uri="{BB962C8B-B14F-4D97-AF65-F5344CB8AC3E}">
        <p14:creationId xmlns:p14="http://schemas.microsoft.com/office/powerpoint/2010/main" val="29619188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dirty="0">
                <a:solidFill>
                  <a:schemeClr val="tx1"/>
                </a:solidFill>
              </a:rPr>
              <a:t>I dati presentati sono delle rielaborazioni dell’Ufficio Studi dell’Unione degli Industriali della provincia di Varese su dati Istat, Camera di Commercio e da anagrafe associativa.  </a:t>
            </a:r>
          </a:p>
        </p:txBody>
      </p:sp>
      <p:sp>
        <p:nvSpPr>
          <p:cNvPr id="4" name="Segnaposto numero diapositiva 3"/>
          <p:cNvSpPr>
            <a:spLocks noGrp="1"/>
          </p:cNvSpPr>
          <p:nvPr>
            <p:ph type="sldNum" sz="quarter" idx="10"/>
          </p:nvPr>
        </p:nvSpPr>
        <p:spPr/>
        <p:txBody>
          <a:bodyPr/>
          <a:lstStyle/>
          <a:p>
            <a:fld id="{01815540-A579-429B-8123-738E25BC7FA4}" type="slidenum">
              <a:rPr lang="it-IT" smtClean="0"/>
              <a:t>1</a:t>
            </a:fld>
            <a:endParaRPr lang="it-IT"/>
          </a:p>
        </p:txBody>
      </p:sp>
    </p:spTree>
    <p:extLst>
      <p:ext uri="{BB962C8B-B14F-4D97-AF65-F5344CB8AC3E}">
        <p14:creationId xmlns:p14="http://schemas.microsoft.com/office/powerpoint/2010/main" val="324104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1815540-A579-429B-8123-738E25BC7FA4}" type="slidenum">
              <a:rPr lang="it-IT" smtClean="0"/>
              <a:t>2</a:t>
            </a:fld>
            <a:endParaRPr lang="it-IT"/>
          </a:p>
        </p:txBody>
      </p:sp>
    </p:spTree>
    <p:extLst>
      <p:ext uri="{BB962C8B-B14F-4D97-AF65-F5344CB8AC3E}">
        <p14:creationId xmlns:p14="http://schemas.microsoft.com/office/powerpoint/2010/main" val="1304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Ad esempio, Missoni, Whirlpool, Leonardo (aerei), Lindt producono per il consumatore finale. Invece Comerio Ercole (che produce macchinari per lavorare la plastica, ma anche la stessa Leonardo (che produce anche solo «pezzi di aerei») producono per altre imprese.</a:t>
            </a:r>
          </a:p>
          <a:p>
            <a:endParaRPr lang="it-IT" dirty="0"/>
          </a:p>
        </p:txBody>
      </p:sp>
      <p:sp>
        <p:nvSpPr>
          <p:cNvPr id="4" name="Segnaposto numero diapositiva 3"/>
          <p:cNvSpPr>
            <a:spLocks noGrp="1"/>
          </p:cNvSpPr>
          <p:nvPr>
            <p:ph type="sldNum" sz="quarter" idx="10"/>
          </p:nvPr>
        </p:nvSpPr>
        <p:spPr/>
        <p:txBody>
          <a:bodyPr/>
          <a:lstStyle/>
          <a:p>
            <a:fld id="{01815540-A579-429B-8123-738E25BC7FA4}" type="slidenum">
              <a:rPr lang="it-IT" smtClean="0"/>
              <a:t>3</a:t>
            </a:fld>
            <a:endParaRPr lang="it-IT"/>
          </a:p>
        </p:txBody>
      </p:sp>
    </p:spTree>
    <p:extLst>
      <p:ext uri="{BB962C8B-B14F-4D97-AF65-F5344CB8AC3E}">
        <p14:creationId xmlns:p14="http://schemas.microsoft.com/office/powerpoint/2010/main" val="374028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Dati Istat al 2017 per i residenti, Camera di Commercio 2017 per le imprese attive. </a:t>
            </a:r>
          </a:p>
        </p:txBody>
      </p:sp>
      <p:sp>
        <p:nvSpPr>
          <p:cNvPr id="4" name="Segnaposto numero diapositiva 3"/>
          <p:cNvSpPr>
            <a:spLocks noGrp="1"/>
          </p:cNvSpPr>
          <p:nvPr>
            <p:ph type="sldNum" sz="quarter" idx="10"/>
          </p:nvPr>
        </p:nvSpPr>
        <p:spPr/>
        <p:txBody>
          <a:bodyPr/>
          <a:lstStyle/>
          <a:p>
            <a:fld id="{01815540-A579-429B-8123-738E25BC7FA4}" type="slidenum">
              <a:rPr lang="it-IT" smtClean="0"/>
              <a:t>4</a:t>
            </a:fld>
            <a:endParaRPr lang="it-IT"/>
          </a:p>
        </p:txBody>
      </p:sp>
    </p:spTree>
    <p:extLst>
      <p:ext uri="{BB962C8B-B14F-4D97-AF65-F5344CB8AC3E}">
        <p14:creationId xmlns:p14="http://schemas.microsoft.com/office/powerpoint/2010/main" val="15920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realtà provinciale rispecchia quella nazionale: la nostra economia è composta infatti principalmente da imprese piccole (con meno di 50 dipendenti), o «piccolissime» (dette micro imprese, che impiegano meno di 10 dipendenti). Questa è una caratteristica del nostro territorio, quanto della nostra nazione.</a:t>
            </a:r>
          </a:p>
          <a:p>
            <a:r>
              <a:rPr lang="it-IT" b="1" dirty="0"/>
              <a:t>Ma essere una piccola impresa, non significa essere piccoli: </a:t>
            </a:r>
            <a:r>
              <a:rPr lang="it-IT" dirty="0"/>
              <a:t>le imprese con pochi dipendenti sono in grado di creare tanto. </a:t>
            </a:r>
          </a:p>
          <a:p>
            <a:r>
              <a:rPr lang="it-IT" dirty="0"/>
              <a:t>Nel modulo 3 sarà approfondito cos’è una piccola e media impresa e cos’è il </a:t>
            </a:r>
            <a:r>
              <a:rPr lang="it-IT" dirty="0" err="1"/>
              <a:t>pmiday</a:t>
            </a:r>
            <a:r>
              <a:rPr lang="it-IT" dirty="0"/>
              <a:t>. </a:t>
            </a:r>
          </a:p>
          <a:p>
            <a:endParaRPr lang="it-IT" dirty="0"/>
          </a:p>
        </p:txBody>
      </p:sp>
      <p:sp>
        <p:nvSpPr>
          <p:cNvPr id="4" name="Segnaposto numero diapositiva 3"/>
          <p:cNvSpPr>
            <a:spLocks noGrp="1"/>
          </p:cNvSpPr>
          <p:nvPr>
            <p:ph type="sldNum" sz="quarter" idx="10"/>
          </p:nvPr>
        </p:nvSpPr>
        <p:spPr/>
        <p:txBody>
          <a:bodyPr/>
          <a:lstStyle/>
          <a:p>
            <a:fld id="{01815540-A579-429B-8123-738E25BC7FA4}" type="slidenum">
              <a:rPr lang="it-IT" smtClean="0"/>
              <a:t>5</a:t>
            </a:fld>
            <a:endParaRPr lang="it-IT"/>
          </a:p>
        </p:txBody>
      </p:sp>
    </p:spTree>
    <p:extLst>
      <p:ext uri="{BB962C8B-B14F-4D97-AF65-F5344CB8AC3E}">
        <p14:creationId xmlns:p14="http://schemas.microsoft.com/office/powerpoint/2010/main" val="422854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Dati Istat al 2017.</a:t>
            </a:r>
          </a:p>
          <a:p>
            <a:endParaRPr lang="it-IT" dirty="0"/>
          </a:p>
        </p:txBody>
      </p:sp>
      <p:sp>
        <p:nvSpPr>
          <p:cNvPr id="4" name="Segnaposto numero diapositiva 3"/>
          <p:cNvSpPr>
            <a:spLocks noGrp="1"/>
          </p:cNvSpPr>
          <p:nvPr>
            <p:ph type="sldNum" sz="quarter" idx="10"/>
          </p:nvPr>
        </p:nvSpPr>
        <p:spPr/>
        <p:txBody>
          <a:bodyPr/>
          <a:lstStyle/>
          <a:p>
            <a:fld id="{01815540-A579-429B-8123-738E25BC7FA4}" type="slidenum">
              <a:rPr lang="it-IT" smtClean="0"/>
              <a:t>6</a:t>
            </a:fld>
            <a:endParaRPr lang="it-IT"/>
          </a:p>
        </p:txBody>
      </p:sp>
    </p:spTree>
    <p:extLst>
      <p:ext uri="{BB962C8B-B14F-4D97-AF65-F5344CB8AC3E}">
        <p14:creationId xmlns:p14="http://schemas.microsoft.com/office/powerpoint/2010/main" val="140596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imprese si occupano non solo dei loro lavoratori, ma anche in generale della comunità: ci sono aziende che ad esempio offrono borse di studio, progetti di alternanza scuola-lavoro, possibilità di fare stage o scrivere tesi di laurea in azienda. </a:t>
            </a:r>
          </a:p>
        </p:txBody>
      </p:sp>
      <p:sp>
        <p:nvSpPr>
          <p:cNvPr id="4" name="Segnaposto numero diapositiva 3"/>
          <p:cNvSpPr>
            <a:spLocks noGrp="1"/>
          </p:cNvSpPr>
          <p:nvPr>
            <p:ph type="sldNum" sz="quarter" idx="10"/>
          </p:nvPr>
        </p:nvSpPr>
        <p:spPr/>
        <p:txBody>
          <a:bodyPr/>
          <a:lstStyle/>
          <a:p>
            <a:fld id="{01815540-A579-429B-8123-738E25BC7FA4}" type="slidenum">
              <a:rPr lang="it-IT" smtClean="0"/>
              <a:t>7</a:t>
            </a:fld>
            <a:endParaRPr lang="it-IT"/>
          </a:p>
        </p:txBody>
      </p:sp>
    </p:spTree>
    <p:extLst>
      <p:ext uri="{BB962C8B-B14F-4D97-AF65-F5344CB8AC3E}">
        <p14:creationId xmlns:p14="http://schemas.microsoft.com/office/powerpoint/2010/main" val="205499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mn-lt"/>
                <a:ea typeface="+mn-ea"/>
                <a:cs typeface="+mn-cs"/>
              </a:rPr>
              <a:t>I settori principali nella provincia di Varese sono 4</a:t>
            </a:r>
            <a:r>
              <a:rPr lang="it-IT" sz="1200" b="0" kern="1200" dirty="0">
                <a:solidFill>
                  <a:schemeClr val="tx1"/>
                </a:solidFill>
                <a:latin typeface="+mn-lt"/>
                <a:ea typeface="+mn-ea"/>
                <a:cs typeface="+mn-cs"/>
              </a:rPr>
              <a:t>, ovvero: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 </a:t>
            </a:r>
            <a:r>
              <a:rPr lang="it-IT" sz="1200" b="1" kern="1200" dirty="0">
                <a:solidFill>
                  <a:schemeClr val="tx1"/>
                </a:solidFill>
                <a:latin typeface="+mn-lt"/>
                <a:ea typeface="+mn-ea"/>
                <a:cs typeface="+mn-cs"/>
              </a:rPr>
              <a:t>SETTORE METALMECCANICO e della SIDERURGIA che include</a:t>
            </a:r>
            <a:r>
              <a:rPr lang="it-IT" sz="1200" b="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Aerei ed elicotteri, come quelli della protezione civile o le Frecce Tricolore (</a:t>
            </a:r>
            <a:r>
              <a:rPr lang="it-IT" sz="1200" b="1" kern="1200" dirty="0">
                <a:solidFill>
                  <a:schemeClr val="tx1"/>
                </a:solidFill>
                <a:latin typeface="+mn-lt"/>
                <a:ea typeface="+mn-ea"/>
                <a:cs typeface="+mn-cs"/>
              </a:rPr>
              <a:t>Varese è per questo detta la provincia con le ali!</a:t>
            </a:r>
            <a:r>
              <a:rPr lang="it-IT" sz="1200" b="0" kern="1200" dirty="0">
                <a:solidFill>
                  <a:schemeClr val="tx1"/>
                </a:solidFill>
                <a:latin typeface="+mn-lt"/>
                <a:ea typeface="+mn-ea"/>
                <a:cs typeface="+mn-cs"/>
              </a:rPr>
              <a:t>), elettrodomestici, macchinari (per realizzare vestiti, prodotti in gomma, per il settore alimentare…), parti di automobili, robotica per le case intelligenti del futuro, microchip, ma anche lavorazioni intermedie e fonderie.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 </a:t>
            </a:r>
            <a:r>
              <a:rPr lang="it-IT" sz="1200" b="1" kern="1200" dirty="0">
                <a:solidFill>
                  <a:schemeClr val="tx1"/>
                </a:solidFill>
                <a:latin typeface="+mn-lt"/>
                <a:ea typeface="+mn-ea"/>
                <a:cs typeface="+mn-cs"/>
              </a:rPr>
              <a:t>SETTORE TESSILE che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Ricami, pizzi e tessuti, scarpe e borse (ci sono importanti imprese che lavorano la pelle), vestiti, ma ci sono anche importanti tintorie (che fanno colorazione, stampa e trattamento dei tessuti), oltre che tessiture.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 </a:t>
            </a:r>
            <a:r>
              <a:rPr lang="it-IT" sz="1200" b="1" kern="1200" dirty="0">
                <a:solidFill>
                  <a:schemeClr val="tx1"/>
                </a:solidFill>
                <a:latin typeface="+mn-lt"/>
                <a:ea typeface="+mn-ea"/>
                <a:cs typeface="+mn-cs"/>
              </a:rPr>
              <a:t>SETTORE GOMMA-PLASTICA che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Produzione di borracce, rivestimenti per oggetti di uso quotidiano (come le cuffie), ma anche montature per gli occhiali, suole per le scarpe, tubi (ad esempio per il settore dell’automobile) e rivestimenti di cavi elettrici, ma anche giocattoli (c’è anche un’impresa che produce mini cloni a grandezza naturale).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Questi sono solo alcuni esempi, pensate a tutti i prodotti in plastica che utilizziamo ogni giorno, come tutti gli oggetti in silicone per la cucina!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 </a:t>
            </a:r>
            <a:r>
              <a:rPr lang="it-IT" sz="1200" b="1" kern="1200" dirty="0">
                <a:solidFill>
                  <a:schemeClr val="tx1"/>
                </a:solidFill>
                <a:latin typeface="+mn-lt"/>
                <a:ea typeface="+mn-ea"/>
                <a:cs typeface="+mn-cs"/>
              </a:rPr>
              <a:t>SETTORE CHIMICO-FARMACEUTICO che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Produzione di medicinali e componenti di medicinali (la sede di Origgio della </a:t>
            </a:r>
            <a:r>
              <a:rPr lang="it-IT" sz="1200" b="0" kern="1200" dirty="0" err="1">
                <a:solidFill>
                  <a:schemeClr val="tx1"/>
                </a:solidFill>
                <a:latin typeface="+mn-lt"/>
                <a:ea typeface="+mn-ea"/>
                <a:cs typeface="+mn-cs"/>
              </a:rPr>
              <a:t>Sanofi</a:t>
            </a:r>
            <a:r>
              <a:rPr lang="it-IT" sz="1200" b="0" kern="1200" dirty="0">
                <a:solidFill>
                  <a:schemeClr val="tx1"/>
                </a:solidFill>
                <a:latin typeface="+mn-lt"/>
                <a:ea typeface="+mn-ea"/>
                <a:cs typeface="+mn-cs"/>
              </a:rPr>
              <a:t> è oggi il centro mondiale di riferimento della multinazionale sia per la produzione di </a:t>
            </a:r>
            <a:r>
              <a:rPr lang="it-IT" sz="1200" b="0" kern="1200" dirty="0" err="1">
                <a:solidFill>
                  <a:schemeClr val="tx1"/>
                </a:solidFill>
                <a:latin typeface="+mn-lt"/>
                <a:ea typeface="+mn-ea"/>
                <a:cs typeface="+mn-cs"/>
              </a:rPr>
              <a:t>Enterogermina</a:t>
            </a:r>
            <a:r>
              <a:rPr lang="it-IT" sz="1200" b="0" kern="1200" dirty="0">
                <a:solidFill>
                  <a:schemeClr val="tx1"/>
                </a:solidFill>
                <a:latin typeface="+mn-lt"/>
                <a:ea typeface="+mn-ea"/>
                <a:cs typeface="+mn-cs"/>
              </a:rPr>
              <a:t>, che per quella di </a:t>
            </a:r>
            <a:r>
              <a:rPr lang="it-IT" sz="1200" b="0" kern="1200" dirty="0" err="1">
                <a:solidFill>
                  <a:schemeClr val="tx1"/>
                </a:solidFill>
                <a:latin typeface="+mn-lt"/>
                <a:ea typeface="+mn-ea"/>
                <a:cs typeface="+mn-cs"/>
              </a:rPr>
              <a:t>Maalox</a:t>
            </a:r>
            <a:r>
              <a:rPr lang="it-IT" sz="1200" b="0" kern="1200" dirty="0">
                <a:solidFill>
                  <a:schemeClr val="tx1"/>
                </a:solidFill>
                <a:latin typeface="+mn-lt"/>
                <a:ea typeface="+mn-ea"/>
                <a:cs typeface="+mn-cs"/>
              </a:rPr>
              <a:t> in sospensione), produzione di saponi, cosmetici, produzione di materia plastica (poi utilizzata per le più svariate applicazioni, come la realizzazione dei caricatori).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latin typeface="+mn-lt"/>
                <a:ea typeface="+mn-ea"/>
                <a:cs typeface="+mn-cs"/>
              </a:rPr>
              <a:t>Da sottolineare anche i recenti sviluppi della chimica verde, sempre più sensibile verso una sostenibilità «a tutto tondo».</a:t>
            </a:r>
          </a:p>
        </p:txBody>
      </p:sp>
      <p:sp>
        <p:nvSpPr>
          <p:cNvPr id="4" name="Segnaposto numero diapositiva 3"/>
          <p:cNvSpPr>
            <a:spLocks noGrp="1"/>
          </p:cNvSpPr>
          <p:nvPr>
            <p:ph type="sldNum" sz="quarter" idx="10"/>
          </p:nvPr>
        </p:nvSpPr>
        <p:spPr/>
        <p:txBody>
          <a:bodyPr/>
          <a:lstStyle/>
          <a:p>
            <a:fld id="{01815540-A579-429B-8123-738E25BC7FA4}" type="slidenum">
              <a:rPr lang="it-IT" smtClean="0"/>
              <a:t>8</a:t>
            </a:fld>
            <a:endParaRPr lang="it-IT"/>
          </a:p>
        </p:txBody>
      </p:sp>
    </p:spTree>
    <p:extLst>
      <p:ext uri="{BB962C8B-B14F-4D97-AF65-F5344CB8AC3E}">
        <p14:creationId xmlns:p14="http://schemas.microsoft.com/office/powerpoint/2010/main" val="1276818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kern="1200" dirty="0">
                <a:solidFill>
                  <a:schemeClr val="tx1"/>
                </a:solidFill>
                <a:latin typeface="+mn-lt"/>
                <a:ea typeface="+mn-ea"/>
                <a:cs typeface="+mn-cs"/>
              </a:rPr>
              <a:t>Ci sono anche imprese di: alimentari e bevande; servizi (che ad es. realizzano software e siti internet); infrastrutture (SEA di Malpensa) e trasporti (le imprese che si occupano di trasportare le merci, che non sono solo vestiti e bottiglie di plastica, ma anche macchinari, aerei e parti di aerei); carta e stampa (si realizzano imballaggi, ma anche contenitori per il settore alimentare); legno (dalle pipe, ai bastoni da passeggio, ai mobili di lusso); tipo estrattivo (a Brezzo di Bedero c’è un’impresa che si occupa di estrazione di sabbia e ghiaia).</a:t>
            </a:r>
          </a:p>
          <a:p>
            <a:endParaRPr lang="it-IT" sz="1200" b="0" kern="1200" dirty="0">
              <a:solidFill>
                <a:schemeClr val="tx1"/>
              </a:solidFill>
              <a:latin typeface="+mn-lt"/>
              <a:ea typeface="+mn-ea"/>
              <a:cs typeface="+mn-cs"/>
            </a:endParaRPr>
          </a:p>
          <a:p>
            <a:r>
              <a:rPr lang="it-IT" sz="1200" b="0" kern="1200" dirty="0">
                <a:solidFill>
                  <a:schemeClr val="tx1"/>
                </a:solidFill>
                <a:latin typeface="+mn-lt"/>
                <a:ea typeface="+mn-ea"/>
                <a:cs typeface="+mn-cs"/>
              </a:rPr>
              <a:t>Glossario:</a:t>
            </a:r>
          </a:p>
          <a:p>
            <a:r>
              <a:rPr lang="it-IT" sz="1200" b="0" kern="1200" dirty="0">
                <a:solidFill>
                  <a:schemeClr val="tx1"/>
                </a:solidFill>
                <a:latin typeface="+mn-lt"/>
                <a:ea typeface="+mn-ea"/>
                <a:cs typeface="+mn-cs"/>
              </a:rPr>
              <a:t>Varese è un </a:t>
            </a:r>
            <a:r>
              <a:rPr lang="it-IT" sz="1200" b="0" kern="1200" dirty="0" err="1">
                <a:solidFill>
                  <a:schemeClr val="tx1"/>
                </a:solidFill>
                <a:latin typeface="+mn-lt"/>
                <a:ea typeface="+mn-ea"/>
                <a:cs typeface="+mn-cs"/>
              </a:rPr>
              <a:t>multidistretto</a:t>
            </a:r>
            <a:r>
              <a:rPr lang="it-IT" sz="1200" b="0" kern="1200" dirty="0">
                <a:solidFill>
                  <a:schemeClr val="tx1"/>
                </a:solidFill>
                <a:latin typeface="+mn-lt"/>
                <a:ea typeface="+mn-ea"/>
                <a:cs typeface="+mn-cs"/>
              </a:rPr>
              <a:t> produttivo perché non esiste solo un’unica specializzazione, ma ci sono imprese che producono per vari settori e tutti questi settori sono collegati ed integrati. </a:t>
            </a:r>
          </a:p>
          <a:p>
            <a:r>
              <a:rPr lang="it-IT" sz="1200" b="0" kern="1200" dirty="0">
                <a:solidFill>
                  <a:schemeClr val="tx1"/>
                </a:solidFill>
                <a:latin typeface="+mn-lt"/>
                <a:ea typeface="+mn-ea"/>
                <a:cs typeface="+mn-cs"/>
              </a:rPr>
              <a:t>Ad esempio ci sono delle imprese meccaniche che realizzano i macchinari per il settore tessile, che a sua volta si rivolge al settore chimico per additivi e coloranti, al settore dei trasporti per la distribuzione, a quello della carta per gli imballaggi.</a:t>
            </a:r>
          </a:p>
        </p:txBody>
      </p:sp>
      <p:sp>
        <p:nvSpPr>
          <p:cNvPr id="4" name="Segnaposto numero diapositiva 3"/>
          <p:cNvSpPr>
            <a:spLocks noGrp="1"/>
          </p:cNvSpPr>
          <p:nvPr>
            <p:ph type="sldNum" sz="quarter" idx="10"/>
          </p:nvPr>
        </p:nvSpPr>
        <p:spPr/>
        <p:txBody>
          <a:bodyPr/>
          <a:lstStyle/>
          <a:p>
            <a:fld id="{01815540-A579-429B-8123-738E25BC7FA4}" type="slidenum">
              <a:rPr lang="it-IT" smtClean="0"/>
              <a:t>9</a:t>
            </a:fld>
            <a:endParaRPr lang="it-IT"/>
          </a:p>
        </p:txBody>
      </p:sp>
    </p:spTree>
    <p:extLst>
      <p:ext uri="{BB962C8B-B14F-4D97-AF65-F5344CB8AC3E}">
        <p14:creationId xmlns:p14="http://schemas.microsoft.com/office/powerpoint/2010/main" val="398253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824766-E48E-4B4C-8BEA-283AC55320E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E29DA33-98DB-4C71-9BD2-3DFCBA0BA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DF75DD7-AE6B-4394-98BB-2B482A5D60CA}"/>
              </a:ext>
            </a:extLst>
          </p:cNvPr>
          <p:cNvSpPr>
            <a:spLocks noGrp="1"/>
          </p:cNvSpPr>
          <p:nvPr>
            <p:ph type="dt" sz="half" idx="10"/>
          </p:nvPr>
        </p:nvSpPr>
        <p:spPr/>
        <p:txBody>
          <a:bodyPr/>
          <a:lstStyle/>
          <a:p>
            <a:fld id="{7EC2C04B-E7B7-42F6-AD45-325FCDAC60F8}" type="datetime1">
              <a:rPr lang="it-IT" smtClean="0"/>
              <a:t>17/10/2018</a:t>
            </a:fld>
            <a:endParaRPr lang="it-IT"/>
          </a:p>
        </p:txBody>
      </p:sp>
      <p:sp>
        <p:nvSpPr>
          <p:cNvPr id="5" name="Segnaposto piè di pagina 4">
            <a:extLst>
              <a:ext uri="{FF2B5EF4-FFF2-40B4-BE49-F238E27FC236}">
                <a16:creationId xmlns:a16="http://schemas.microsoft.com/office/drawing/2014/main" id="{04CBE050-7713-47EE-BCDB-0D5D4A7B6A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C9A340-0FC5-4D48-84B7-0F7006F191BA}"/>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331292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EFA7E5-2FBE-4937-8FAC-C370F2BAFBE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48F8E96-31C6-4982-9E88-084CBCF26561}"/>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E105958-1795-4108-A935-40B3C7C3278F}"/>
              </a:ext>
            </a:extLst>
          </p:cNvPr>
          <p:cNvSpPr>
            <a:spLocks noGrp="1"/>
          </p:cNvSpPr>
          <p:nvPr>
            <p:ph type="dt" sz="half" idx="10"/>
          </p:nvPr>
        </p:nvSpPr>
        <p:spPr/>
        <p:txBody>
          <a:bodyPr/>
          <a:lstStyle/>
          <a:p>
            <a:fld id="{908DD80F-0A69-4F2A-8A35-0E21D110E433}" type="datetime1">
              <a:rPr lang="it-IT" smtClean="0"/>
              <a:t>17/10/2018</a:t>
            </a:fld>
            <a:endParaRPr lang="it-IT"/>
          </a:p>
        </p:txBody>
      </p:sp>
      <p:sp>
        <p:nvSpPr>
          <p:cNvPr id="5" name="Segnaposto piè di pagina 4">
            <a:extLst>
              <a:ext uri="{FF2B5EF4-FFF2-40B4-BE49-F238E27FC236}">
                <a16:creationId xmlns:a16="http://schemas.microsoft.com/office/drawing/2014/main" id="{9A630E78-BA31-4B32-B088-A7D7916179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706BE9-E6F5-45E2-A596-54AE5FA8C2D1}"/>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287610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A64C77D-CB55-4E78-8B33-AE8AC5F9248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482327-53F6-4AE2-BBBC-9741ABB9EAE9}"/>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45B0FA-11B8-4378-958D-24C00CE0729F}"/>
              </a:ext>
            </a:extLst>
          </p:cNvPr>
          <p:cNvSpPr>
            <a:spLocks noGrp="1"/>
          </p:cNvSpPr>
          <p:nvPr>
            <p:ph type="dt" sz="half" idx="10"/>
          </p:nvPr>
        </p:nvSpPr>
        <p:spPr/>
        <p:txBody>
          <a:bodyPr/>
          <a:lstStyle/>
          <a:p>
            <a:fld id="{74D76B70-E8FB-4600-A3A8-23E89082A638}" type="datetime1">
              <a:rPr lang="it-IT" smtClean="0"/>
              <a:t>17/10/2018</a:t>
            </a:fld>
            <a:endParaRPr lang="it-IT"/>
          </a:p>
        </p:txBody>
      </p:sp>
      <p:sp>
        <p:nvSpPr>
          <p:cNvPr id="5" name="Segnaposto piè di pagina 4">
            <a:extLst>
              <a:ext uri="{FF2B5EF4-FFF2-40B4-BE49-F238E27FC236}">
                <a16:creationId xmlns:a16="http://schemas.microsoft.com/office/drawing/2014/main" id="{43E3F9EF-5EA2-4F02-9443-11E7DD9398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EFB1A9-7FD2-4B34-9F8C-D49F345805E7}"/>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142977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B01D00-CC89-49D6-8A71-4EE9449032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107E5E-2238-4CAB-8686-ED7D2AF59D6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E5D373-31E7-46BC-845B-98FC913EDEF8}"/>
              </a:ext>
            </a:extLst>
          </p:cNvPr>
          <p:cNvSpPr>
            <a:spLocks noGrp="1"/>
          </p:cNvSpPr>
          <p:nvPr>
            <p:ph type="dt" sz="half" idx="10"/>
          </p:nvPr>
        </p:nvSpPr>
        <p:spPr/>
        <p:txBody>
          <a:bodyPr/>
          <a:lstStyle/>
          <a:p>
            <a:fld id="{19A12D04-5297-435A-8A70-6FD3F7862050}" type="datetime1">
              <a:rPr lang="it-IT" smtClean="0"/>
              <a:t>17/10/2018</a:t>
            </a:fld>
            <a:endParaRPr lang="it-IT"/>
          </a:p>
        </p:txBody>
      </p:sp>
      <p:sp>
        <p:nvSpPr>
          <p:cNvPr id="5" name="Segnaposto piè di pagina 4">
            <a:extLst>
              <a:ext uri="{FF2B5EF4-FFF2-40B4-BE49-F238E27FC236}">
                <a16:creationId xmlns:a16="http://schemas.microsoft.com/office/drawing/2014/main" id="{09EAC7BF-B62C-4090-AD14-B1CEFE1CAD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8DD01D-B686-4C66-94E0-BF2D347AE66C}"/>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362577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33EC07-A18F-44C5-B732-91170CF9C39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792E5A1-15BA-424E-A691-D313A98A7A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07A88D3F-D7EE-448E-9D6F-3DC63E11A4BA}"/>
              </a:ext>
            </a:extLst>
          </p:cNvPr>
          <p:cNvSpPr>
            <a:spLocks noGrp="1"/>
          </p:cNvSpPr>
          <p:nvPr>
            <p:ph type="dt" sz="half" idx="10"/>
          </p:nvPr>
        </p:nvSpPr>
        <p:spPr/>
        <p:txBody>
          <a:bodyPr/>
          <a:lstStyle/>
          <a:p>
            <a:fld id="{E9C0923C-6638-4C87-A30D-BD39B8F60E2C}" type="datetime1">
              <a:rPr lang="it-IT" smtClean="0"/>
              <a:t>17/10/2018</a:t>
            </a:fld>
            <a:endParaRPr lang="it-IT"/>
          </a:p>
        </p:txBody>
      </p:sp>
      <p:sp>
        <p:nvSpPr>
          <p:cNvPr id="5" name="Segnaposto piè di pagina 4">
            <a:extLst>
              <a:ext uri="{FF2B5EF4-FFF2-40B4-BE49-F238E27FC236}">
                <a16:creationId xmlns:a16="http://schemas.microsoft.com/office/drawing/2014/main" id="{8F08F63D-CE7E-4F56-A993-F1602929AB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0BF7FD-D93D-47CB-A105-747D91892D34}"/>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18636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C68AE0-150F-44B5-A27B-00E0AC9A2A6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BEECE7-5031-4322-935E-5C2364B23265}"/>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B63C9F-0F37-4481-BA95-9EFA6D958969}"/>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FBEDFC7-6C57-4B29-8658-AD214582D67D}"/>
              </a:ext>
            </a:extLst>
          </p:cNvPr>
          <p:cNvSpPr>
            <a:spLocks noGrp="1"/>
          </p:cNvSpPr>
          <p:nvPr>
            <p:ph type="dt" sz="half" idx="10"/>
          </p:nvPr>
        </p:nvSpPr>
        <p:spPr/>
        <p:txBody>
          <a:bodyPr/>
          <a:lstStyle/>
          <a:p>
            <a:fld id="{D3894055-9DF0-4BCE-88C4-663F7CD822F1}" type="datetime1">
              <a:rPr lang="it-IT" smtClean="0"/>
              <a:t>17/10/2018</a:t>
            </a:fld>
            <a:endParaRPr lang="it-IT"/>
          </a:p>
        </p:txBody>
      </p:sp>
      <p:sp>
        <p:nvSpPr>
          <p:cNvPr id="6" name="Segnaposto piè di pagina 5">
            <a:extLst>
              <a:ext uri="{FF2B5EF4-FFF2-40B4-BE49-F238E27FC236}">
                <a16:creationId xmlns:a16="http://schemas.microsoft.com/office/drawing/2014/main" id="{F949B6DB-5075-4AFC-B827-F3A023D337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01859B7-6546-4FF6-89C1-5F5913AE5549}"/>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21420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90613-97DF-4779-ABA4-7E6CEE3AD33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ED1304B-49C5-444E-96C7-0EA9DDE08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545CB28C-97F5-452B-9C47-E0CB4C1D9137}"/>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E1BDC06-C21E-4F6A-B537-71B26A4B17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83571CF1-E7BB-4C6C-A55A-B6DCE846B9BB}"/>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35CFAC8-9097-48AF-BBC3-DD7ED2BC9BD7}"/>
              </a:ext>
            </a:extLst>
          </p:cNvPr>
          <p:cNvSpPr>
            <a:spLocks noGrp="1"/>
          </p:cNvSpPr>
          <p:nvPr>
            <p:ph type="dt" sz="half" idx="10"/>
          </p:nvPr>
        </p:nvSpPr>
        <p:spPr/>
        <p:txBody>
          <a:bodyPr/>
          <a:lstStyle/>
          <a:p>
            <a:fld id="{575A0919-B771-4FC7-B908-85E66F29857F}" type="datetime1">
              <a:rPr lang="it-IT" smtClean="0"/>
              <a:t>17/10/2018</a:t>
            </a:fld>
            <a:endParaRPr lang="it-IT"/>
          </a:p>
        </p:txBody>
      </p:sp>
      <p:sp>
        <p:nvSpPr>
          <p:cNvPr id="8" name="Segnaposto piè di pagina 7">
            <a:extLst>
              <a:ext uri="{FF2B5EF4-FFF2-40B4-BE49-F238E27FC236}">
                <a16:creationId xmlns:a16="http://schemas.microsoft.com/office/drawing/2014/main" id="{123891E4-77E2-4E2A-B230-FF04F0DF825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5EA05E6-AE85-439B-B73F-3D5B9755608F}"/>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25570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028119-0163-4926-AAF1-A9BB2198988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FE7BC53-4184-4CBF-9D37-B56454F65624}"/>
              </a:ext>
            </a:extLst>
          </p:cNvPr>
          <p:cNvSpPr>
            <a:spLocks noGrp="1"/>
          </p:cNvSpPr>
          <p:nvPr>
            <p:ph type="dt" sz="half" idx="10"/>
          </p:nvPr>
        </p:nvSpPr>
        <p:spPr/>
        <p:txBody>
          <a:bodyPr/>
          <a:lstStyle/>
          <a:p>
            <a:fld id="{928D7C95-59A5-4572-A0D2-E292B91EE80D}" type="datetime1">
              <a:rPr lang="it-IT" smtClean="0"/>
              <a:t>17/10/2018</a:t>
            </a:fld>
            <a:endParaRPr lang="it-IT"/>
          </a:p>
        </p:txBody>
      </p:sp>
      <p:sp>
        <p:nvSpPr>
          <p:cNvPr id="4" name="Segnaposto piè di pagina 3">
            <a:extLst>
              <a:ext uri="{FF2B5EF4-FFF2-40B4-BE49-F238E27FC236}">
                <a16:creationId xmlns:a16="http://schemas.microsoft.com/office/drawing/2014/main" id="{60F617FF-87B8-43C3-96F7-8FC39843B9C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3345039-DE5F-434E-8D5F-AED58DF5BAF9}"/>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264354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28DD235-804E-4D51-99C1-91317C939187}"/>
              </a:ext>
            </a:extLst>
          </p:cNvPr>
          <p:cNvSpPr>
            <a:spLocks noGrp="1"/>
          </p:cNvSpPr>
          <p:nvPr>
            <p:ph type="dt" sz="half" idx="10"/>
          </p:nvPr>
        </p:nvSpPr>
        <p:spPr/>
        <p:txBody>
          <a:bodyPr/>
          <a:lstStyle/>
          <a:p>
            <a:fld id="{AF99D226-641D-487F-A8D6-402379150912}" type="datetime1">
              <a:rPr lang="it-IT" smtClean="0"/>
              <a:t>17/10/2018</a:t>
            </a:fld>
            <a:endParaRPr lang="it-IT"/>
          </a:p>
        </p:txBody>
      </p:sp>
      <p:sp>
        <p:nvSpPr>
          <p:cNvPr id="3" name="Segnaposto piè di pagina 2">
            <a:extLst>
              <a:ext uri="{FF2B5EF4-FFF2-40B4-BE49-F238E27FC236}">
                <a16:creationId xmlns:a16="http://schemas.microsoft.com/office/drawing/2014/main" id="{653814BE-C2BB-4951-BF72-28785648045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B939023-DB46-4C01-A43D-A854645AFF06}"/>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119848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17694A-62C0-46FE-B9FD-152802C8CBF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CACFDDD-C35D-4A06-A1DE-1D207D3B8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B234C97-7CD2-48AC-9A24-3ED156CB0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87904B6-CC7C-469B-A7A2-339BFBF61698}"/>
              </a:ext>
            </a:extLst>
          </p:cNvPr>
          <p:cNvSpPr>
            <a:spLocks noGrp="1"/>
          </p:cNvSpPr>
          <p:nvPr>
            <p:ph type="dt" sz="half" idx="10"/>
          </p:nvPr>
        </p:nvSpPr>
        <p:spPr/>
        <p:txBody>
          <a:bodyPr/>
          <a:lstStyle/>
          <a:p>
            <a:fld id="{0C37A25C-6CFC-4DA6-B623-DCF4C379950A}" type="datetime1">
              <a:rPr lang="it-IT" smtClean="0"/>
              <a:t>17/10/2018</a:t>
            </a:fld>
            <a:endParaRPr lang="it-IT"/>
          </a:p>
        </p:txBody>
      </p:sp>
      <p:sp>
        <p:nvSpPr>
          <p:cNvPr id="6" name="Segnaposto piè di pagina 5">
            <a:extLst>
              <a:ext uri="{FF2B5EF4-FFF2-40B4-BE49-F238E27FC236}">
                <a16:creationId xmlns:a16="http://schemas.microsoft.com/office/drawing/2014/main" id="{3043CF5B-523B-47BF-A934-92444DF2F0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799A7B3-B889-4DD7-93B5-62643CFFB9E8}"/>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90215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B92827-B6F7-423E-9281-0F04D056AE5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4B5DD6D-F336-4AFB-A368-71B0C2B70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6BC194A-8035-4358-A25A-0F1061D0F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ED631C3-F897-4094-AEEB-68F047F6E27E}"/>
              </a:ext>
            </a:extLst>
          </p:cNvPr>
          <p:cNvSpPr>
            <a:spLocks noGrp="1"/>
          </p:cNvSpPr>
          <p:nvPr>
            <p:ph type="dt" sz="half" idx="10"/>
          </p:nvPr>
        </p:nvSpPr>
        <p:spPr/>
        <p:txBody>
          <a:bodyPr/>
          <a:lstStyle/>
          <a:p>
            <a:fld id="{C5DBFED9-53A1-4383-92FA-5748C2F3ADE8}" type="datetime1">
              <a:rPr lang="it-IT" smtClean="0"/>
              <a:t>17/10/2018</a:t>
            </a:fld>
            <a:endParaRPr lang="it-IT"/>
          </a:p>
        </p:txBody>
      </p:sp>
      <p:sp>
        <p:nvSpPr>
          <p:cNvPr id="6" name="Segnaposto piè di pagina 5">
            <a:extLst>
              <a:ext uri="{FF2B5EF4-FFF2-40B4-BE49-F238E27FC236}">
                <a16:creationId xmlns:a16="http://schemas.microsoft.com/office/drawing/2014/main" id="{542E17A6-8F85-497E-812E-BE3E15FFE62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B15932-3EE2-4CC5-B12E-89E37546C07A}"/>
              </a:ext>
            </a:extLst>
          </p:cNvPr>
          <p:cNvSpPr>
            <a:spLocks noGrp="1"/>
          </p:cNvSpPr>
          <p:nvPr>
            <p:ph type="sldNum" sz="quarter" idx="12"/>
          </p:nvPr>
        </p:nvSpPr>
        <p:spPr/>
        <p:txBody>
          <a:bodyPr/>
          <a:lstStyle/>
          <a:p>
            <a:fld id="{0DE97C59-924B-41AA-91A0-2BA5FE23BCDA}" type="slidenum">
              <a:rPr lang="it-IT" smtClean="0"/>
              <a:t>‹N›</a:t>
            </a:fld>
            <a:endParaRPr lang="it-IT"/>
          </a:p>
        </p:txBody>
      </p:sp>
    </p:spTree>
    <p:extLst>
      <p:ext uri="{BB962C8B-B14F-4D97-AF65-F5344CB8AC3E}">
        <p14:creationId xmlns:p14="http://schemas.microsoft.com/office/powerpoint/2010/main" val="259457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136F941-3D5A-4218-B734-F982B484D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F23EB5-03E3-4617-AA03-D9532C941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7A78BC-6AF6-4A92-A3C3-63C2023F5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10845-11F9-41B7-BBF3-B033EE27D55A}" type="datetime1">
              <a:rPr lang="it-IT" smtClean="0"/>
              <a:t>17/10/2018</a:t>
            </a:fld>
            <a:endParaRPr lang="it-IT"/>
          </a:p>
        </p:txBody>
      </p:sp>
      <p:sp>
        <p:nvSpPr>
          <p:cNvPr id="5" name="Segnaposto piè di pagina 4">
            <a:extLst>
              <a:ext uri="{FF2B5EF4-FFF2-40B4-BE49-F238E27FC236}">
                <a16:creationId xmlns:a16="http://schemas.microsoft.com/office/drawing/2014/main" id="{7ABC9E07-9629-4AFC-B0C1-E704CBF7B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CD71ECC-2EFC-4AB1-B38A-47B9CED91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97C59-924B-41AA-91A0-2BA5FE23BCDA}" type="slidenum">
              <a:rPr lang="it-IT" smtClean="0"/>
              <a:t>‹N›</a:t>
            </a:fld>
            <a:endParaRPr lang="it-IT"/>
          </a:p>
        </p:txBody>
      </p:sp>
    </p:spTree>
    <p:extLst>
      <p:ext uri="{BB962C8B-B14F-4D97-AF65-F5344CB8AC3E}">
        <p14:creationId xmlns:p14="http://schemas.microsoft.com/office/powerpoint/2010/main" val="19361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univa.va.it/web_v4/site.nsf/archive?openview&amp;title=Economia%20locale&amp;type=cat&amp;cat=Economia"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18" Type="http://schemas.openxmlformats.org/officeDocument/2006/relationships/image" Target="../media/image54.jpeg"/><Relationship Id="rId26" Type="http://schemas.openxmlformats.org/officeDocument/2006/relationships/image" Target="../media/image62.jpeg"/><Relationship Id="rId3" Type="http://schemas.openxmlformats.org/officeDocument/2006/relationships/image" Target="../media/image39.jpeg"/><Relationship Id="rId21" Type="http://schemas.openxmlformats.org/officeDocument/2006/relationships/image" Target="../media/image57.jpeg"/><Relationship Id="rId7" Type="http://schemas.openxmlformats.org/officeDocument/2006/relationships/image" Target="../media/image43.jpeg"/><Relationship Id="rId12" Type="http://schemas.openxmlformats.org/officeDocument/2006/relationships/image" Target="../media/image48.png"/><Relationship Id="rId17" Type="http://schemas.openxmlformats.org/officeDocument/2006/relationships/image" Target="../media/image53.jpeg"/><Relationship Id="rId25" Type="http://schemas.openxmlformats.org/officeDocument/2006/relationships/image" Target="../media/image61.jpeg"/><Relationship Id="rId2" Type="http://schemas.openxmlformats.org/officeDocument/2006/relationships/notesSlide" Target="../notesSlides/notesSlide8.xml"/><Relationship Id="rId16" Type="http://schemas.openxmlformats.org/officeDocument/2006/relationships/image" Target="../media/image52.jpeg"/><Relationship Id="rId20" Type="http://schemas.openxmlformats.org/officeDocument/2006/relationships/image" Target="../media/image56.jpeg"/><Relationship Id="rId29"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1.jpeg"/><Relationship Id="rId15" Type="http://schemas.openxmlformats.org/officeDocument/2006/relationships/image" Target="../media/image51.jpeg"/><Relationship Id="rId23" Type="http://schemas.openxmlformats.org/officeDocument/2006/relationships/image" Target="../media/image59.jpeg"/><Relationship Id="rId28" Type="http://schemas.openxmlformats.org/officeDocument/2006/relationships/image" Target="../media/image64.jpeg"/><Relationship Id="rId10" Type="http://schemas.openxmlformats.org/officeDocument/2006/relationships/image" Target="../media/image46.png"/><Relationship Id="rId19" Type="http://schemas.openxmlformats.org/officeDocument/2006/relationships/image" Target="../media/image55.jpeg"/><Relationship Id="rId31" Type="http://schemas.openxmlformats.org/officeDocument/2006/relationships/image" Target="../media/image67.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 Id="rId22" Type="http://schemas.openxmlformats.org/officeDocument/2006/relationships/image" Target="../media/image58.jpeg"/><Relationship Id="rId27" Type="http://schemas.openxmlformats.org/officeDocument/2006/relationships/image" Target="../media/image63.jpeg"/><Relationship Id="rId30" Type="http://schemas.openxmlformats.org/officeDocument/2006/relationships/image" Target="../media/image66.jpeg"/></Relationships>
</file>

<file path=ppt/slides/_rels/slide9.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18" Type="http://schemas.openxmlformats.org/officeDocument/2006/relationships/image" Target="../media/image84.jpeg"/><Relationship Id="rId3" Type="http://schemas.openxmlformats.org/officeDocument/2006/relationships/image" Target="../media/image69.jpeg"/><Relationship Id="rId7" Type="http://schemas.openxmlformats.org/officeDocument/2006/relationships/image" Target="../media/image73.jpeg"/><Relationship Id="rId12" Type="http://schemas.openxmlformats.org/officeDocument/2006/relationships/image" Target="../media/image78.jpeg"/><Relationship Id="rId17" Type="http://schemas.openxmlformats.org/officeDocument/2006/relationships/image" Target="../media/image83.jpeg"/><Relationship Id="rId2" Type="http://schemas.openxmlformats.org/officeDocument/2006/relationships/notesSlide" Target="../notesSlides/notesSlide9.xml"/><Relationship Id="rId16"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5" Type="http://schemas.openxmlformats.org/officeDocument/2006/relationships/image" Target="../media/image8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8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1E6AF04-FB81-4A37-AA56-908F5A11D553}"/>
              </a:ext>
            </a:extLst>
          </p:cNvPr>
          <p:cNvSpPr txBox="1"/>
          <p:nvPr/>
        </p:nvSpPr>
        <p:spPr>
          <a:xfrm>
            <a:off x="-90152" y="1455873"/>
            <a:ext cx="12282151" cy="4686796"/>
          </a:xfrm>
          <a:prstGeom prst="rect">
            <a:avLst/>
          </a:prstGeom>
          <a:noFill/>
        </p:spPr>
        <p:txBody>
          <a:bodyPr wrap="square" rtlCol="0">
            <a:spAutoFit/>
          </a:bodyPr>
          <a:lstStyle/>
          <a:p>
            <a:pPr algn="ctr"/>
            <a:endParaRPr lang="it-IT"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it-IT"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MODULO 1 </a:t>
            </a:r>
          </a:p>
          <a:p>
            <a:pPr algn="ctr"/>
            <a:endParaRPr lang="it-IT"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lnSpc>
                <a:spcPct val="150000"/>
              </a:lnSpc>
            </a:pPr>
            <a:r>
              <a:rPr lang="it-IT"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COS’È UN’IMPRESA? </a:t>
            </a:r>
          </a:p>
          <a:p>
            <a:pPr algn="ctr">
              <a:lnSpc>
                <a:spcPct val="150000"/>
              </a:lnSpc>
            </a:pPr>
            <a:r>
              <a:rPr lang="it-IT"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COSA SI PRODUCE IN PROVINCIA DI  VARESE?</a:t>
            </a:r>
          </a:p>
        </p:txBody>
      </p:sp>
      <p:sp>
        <p:nvSpPr>
          <p:cNvPr id="3" name="CasellaDiTesto 2">
            <a:extLst>
              <a:ext uri="{FF2B5EF4-FFF2-40B4-BE49-F238E27FC236}">
                <a16:creationId xmlns:a16="http://schemas.microsoft.com/office/drawing/2014/main" id="{1ECC09E1-DE48-4499-9993-D549FB40AEAC}"/>
              </a:ext>
            </a:extLst>
          </p:cNvPr>
          <p:cNvSpPr txBox="1"/>
          <p:nvPr/>
        </p:nvSpPr>
        <p:spPr>
          <a:xfrm>
            <a:off x="0" y="6429294"/>
            <a:ext cx="10650828" cy="338554"/>
          </a:xfrm>
          <a:prstGeom prst="rect">
            <a:avLst/>
          </a:prstGeom>
          <a:noFill/>
        </p:spPr>
        <p:txBody>
          <a:bodyPr wrap="square" rtlCol="0">
            <a:spAutoFit/>
          </a:bodyPr>
          <a:lstStyle/>
          <a:p>
            <a:r>
              <a:rPr lang="it-IT" sz="1600" dirty="0">
                <a:ln w="0"/>
                <a:solidFill>
                  <a:srgbClr val="DAE3F3"/>
                </a:solidFill>
                <a:effectLst>
                  <a:outerShdw blurRad="38100" dist="25400" dir="5400000" algn="ctr" rotWithShape="0">
                    <a:srgbClr val="6E747A">
                      <a:alpha val="43000"/>
                    </a:srgbClr>
                  </a:outerShdw>
                </a:effectLst>
              </a:rPr>
              <a:t>Fonte: Ufficio Studi UNIVA, approfondimenti al seguente </a:t>
            </a:r>
            <a:r>
              <a:rPr lang="it-IT" sz="1600" dirty="0">
                <a:ln w="0"/>
                <a:solidFill>
                  <a:schemeClr val="bg1"/>
                </a:solidFill>
                <a:effectLst>
                  <a:outerShdw blurRad="38100" dist="25400" dir="5400000" algn="ctr" rotWithShape="0">
                    <a:srgbClr val="6E747A">
                      <a:alpha val="43000"/>
                    </a:srgbClr>
                  </a:outerShdw>
                </a:effectLst>
                <a:hlinkClick r:id="rId3"/>
              </a:rPr>
              <a:t>link</a:t>
            </a:r>
            <a:endParaRPr lang="it-IT" sz="1600" dirty="0">
              <a:ln w="0"/>
              <a:solidFill>
                <a:schemeClr val="bg1"/>
              </a:solidFill>
              <a:effectLst>
                <a:outerShdw blurRad="38100" dist="25400" dir="5400000" algn="ctr" rotWithShape="0">
                  <a:srgbClr val="6E747A">
                    <a:alpha val="43000"/>
                  </a:srgbClr>
                </a:outerShdw>
              </a:effectLst>
            </a:endParaRPr>
          </a:p>
        </p:txBody>
      </p:sp>
      <p:grpSp>
        <p:nvGrpSpPr>
          <p:cNvPr id="10" name="Gruppo 9">
            <a:extLst>
              <a:ext uri="{FF2B5EF4-FFF2-40B4-BE49-F238E27FC236}">
                <a16:creationId xmlns:a16="http://schemas.microsoft.com/office/drawing/2014/main" id="{DB2E2982-EB3C-429A-8D15-F568FC5426F0}"/>
              </a:ext>
            </a:extLst>
          </p:cNvPr>
          <p:cNvGrpSpPr/>
          <p:nvPr/>
        </p:nvGrpSpPr>
        <p:grpSpPr>
          <a:xfrm>
            <a:off x="-205883" y="-12879"/>
            <a:ext cx="12401722" cy="2041704"/>
            <a:chOff x="-205883" y="-12879"/>
            <a:chExt cx="12401722" cy="2041704"/>
          </a:xfrm>
        </p:grpSpPr>
        <p:grpSp>
          <p:nvGrpSpPr>
            <p:cNvPr id="11" name="Gruppo 10">
              <a:extLst>
                <a:ext uri="{FF2B5EF4-FFF2-40B4-BE49-F238E27FC236}">
                  <a16:creationId xmlns:a16="http://schemas.microsoft.com/office/drawing/2014/main" id="{B6E5F457-4B2B-46E3-81B6-EF973CB1A0B5}"/>
                </a:ext>
              </a:extLst>
            </p:cNvPr>
            <p:cNvGrpSpPr/>
            <p:nvPr/>
          </p:nvGrpSpPr>
          <p:grpSpPr>
            <a:xfrm>
              <a:off x="-205883" y="-12879"/>
              <a:ext cx="12401722" cy="2041704"/>
              <a:chOff x="-205883" y="-12879"/>
              <a:chExt cx="12401722" cy="2041704"/>
            </a:xfrm>
          </p:grpSpPr>
          <p:grpSp>
            <p:nvGrpSpPr>
              <p:cNvPr id="14" name="Gruppo 13">
                <a:extLst>
                  <a:ext uri="{FF2B5EF4-FFF2-40B4-BE49-F238E27FC236}">
                    <a16:creationId xmlns:a16="http://schemas.microsoft.com/office/drawing/2014/main" id="{DC4FD0CD-7BC5-4BFE-81F5-FDD469C1CE13}"/>
                  </a:ext>
                </a:extLst>
              </p:cNvPr>
              <p:cNvGrpSpPr/>
              <p:nvPr/>
            </p:nvGrpSpPr>
            <p:grpSpPr>
              <a:xfrm>
                <a:off x="0" y="0"/>
                <a:ext cx="12195839" cy="2028825"/>
                <a:chOff x="0" y="0"/>
                <a:chExt cx="12195839" cy="2028825"/>
              </a:xfrm>
            </p:grpSpPr>
            <p:sp>
              <p:nvSpPr>
                <p:cNvPr id="17" name="Rettangolo 16">
                  <a:extLst>
                    <a:ext uri="{FF2B5EF4-FFF2-40B4-BE49-F238E27FC236}">
                      <a16:creationId xmlns:a16="http://schemas.microsoft.com/office/drawing/2014/main" id="{E4F5FC82-A6E5-4DB5-A32A-BEA54AFFB07F}"/>
                    </a:ext>
                  </a:extLst>
                </p:cNvPr>
                <p:cNvSpPr/>
                <p:nvPr/>
              </p:nvSpPr>
              <p:spPr>
                <a:xfrm>
                  <a:off x="0" y="0"/>
                  <a:ext cx="12182960" cy="202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Picture 1" descr="Top">
                  <a:extLst>
                    <a:ext uri="{FF2B5EF4-FFF2-40B4-BE49-F238E27FC236}">
                      <a16:creationId xmlns:a16="http://schemas.microsoft.com/office/drawing/2014/main" id="{572FF6C8-B0F1-4427-A689-6FCB8FC34C2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9595" y="0"/>
                  <a:ext cx="2766244"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 descr="Top">
                  <a:extLst>
                    <a:ext uri="{FF2B5EF4-FFF2-40B4-BE49-F238E27FC236}">
                      <a16:creationId xmlns:a16="http://schemas.microsoft.com/office/drawing/2014/main" id="{11DCA0BE-C535-4D52-B7CD-87289BEC79F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33473" y="0"/>
                  <a:ext cx="2194203"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 descr="Top">
                  <a:extLst>
                    <a:ext uri="{FF2B5EF4-FFF2-40B4-BE49-F238E27FC236}">
                      <a16:creationId xmlns:a16="http://schemas.microsoft.com/office/drawing/2014/main" id="{87EC5138-37BB-45C9-9438-C58037171BA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 y="0"/>
                  <a:ext cx="2787770" cy="2028825"/>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 descr="Top">
                <a:extLst>
                  <a:ext uri="{FF2B5EF4-FFF2-40B4-BE49-F238E27FC236}">
                    <a16:creationId xmlns:a16="http://schemas.microsoft.com/office/drawing/2014/main" id="{D9A8FE62-CC68-41BA-A010-C3C6BAA5084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432" t="-6287"/>
              <a:stretch/>
            </p:blipFill>
            <p:spPr bwMode="auto">
              <a:xfrm>
                <a:off x="-193744" y="-12879"/>
                <a:ext cx="5301459" cy="3992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descr="Top">
                <a:extLst>
                  <a:ext uri="{FF2B5EF4-FFF2-40B4-BE49-F238E27FC236}">
                    <a16:creationId xmlns:a16="http://schemas.microsoft.com/office/drawing/2014/main" id="{079F6F20-CF97-4385-9D06-ADDC6D1DC0C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432" t="-6287"/>
              <a:stretch/>
            </p:blipFill>
            <p:spPr bwMode="auto">
              <a:xfrm>
                <a:off x="-205883" y="1629580"/>
                <a:ext cx="5301459" cy="39924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 descr="Top">
              <a:extLst>
                <a:ext uri="{FF2B5EF4-FFF2-40B4-BE49-F238E27FC236}">
                  <a16:creationId xmlns:a16="http://schemas.microsoft.com/office/drawing/2014/main" id="{AA284E89-4129-4198-AE1F-3DF060C2BB7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084287" y="0"/>
              <a:ext cx="5107712" cy="3378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Top">
              <a:extLst>
                <a:ext uri="{FF2B5EF4-FFF2-40B4-BE49-F238E27FC236}">
                  <a16:creationId xmlns:a16="http://schemas.microsoft.com/office/drawing/2014/main" id="{AEE94FD4-88ED-463C-A5F4-8A16FA5B9B2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081688" y="1690956"/>
              <a:ext cx="5107712" cy="3378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6544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DFE0D1C-7AAC-4771-BD16-64A745FA7B85}"/>
              </a:ext>
            </a:extLst>
          </p:cNvPr>
          <p:cNvSpPr txBox="1"/>
          <p:nvPr/>
        </p:nvSpPr>
        <p:spPr>
          <a:xfrm>
            <a:off x="591022" y="2725773"/>
            <a:ext cx="11009956" cy="2076333"/>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TUTTO CHIARO????</a:t>
            </a:r>
          </a:p>
        </p:txBody>
      </p:sp>
    </p:spTree>
    <p:extLst>
      <p:ext uri="{BB962C8B-B14F-4D97-AF65-F5344CB8AC3E}">
        <p14:creationId xmlns:p14="http://schemas.microsoft.com/office/powerpoint/2010/main" val="111275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5A11"/>
        </a:soli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33859583-59BB-452B-9039-714A8847C2C0}"/>
              </a:ext>
            </a:extLst>
          </p:cNvPr>
          <p:cNvSpPr txBox="1"/>
          <p:nvPr/>
        </p:nvSpPr>
        <p:spPr>
          <a:xfrm>
            <a:off x="659530" y="2420973"/>
            <a:ext cx="4524973" cy="280417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BENE!</a:t>
            </a:r>
          </a:p>
          <a:p>
            <a:pPr algn="ctr">
              <a:lnSpc>
                <a:spcPct val="90000"/>
              </a:lnSpc>
              <a:spcBef>
                <a:spcPct val="0"/>
              </a:spcBef>
              <a:spcAft>
                <a:spcPts val="600"/>
              </a:spcAft>
            </a:pP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ADESSO FACCIAMO UN TEST</a:t>
            </a:r>
          </a:p>
        </p:txBody>
      </p:sp>
      <p:sp>
        <p:nvSpPr>
          <p:cNvPr id="14" name="Freeform: Shape 13">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magine 8" descr="Immagine che contiene casco&#10;&#10;Descrizione generata con affidabilità molto elevata">
            <a:extLst>
              <a:ext uri="{FF2B5EF4-FFF2-40B4-BE49-F238E27FC236}">
                <a16:creationId xmlns:a16="http://schemas.microsoft.com/office/drawing/2014/main" id="{49F1C36F-0B30-4977-AFE8-32D3B3F1D1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02" r="1652"/>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3703752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5000"/>
          </a:schemeClr>
        </a:solidFill>
        <a:effectLst/>
      </p:bgPr>
    </p:bg>
    <p:spTree>
      <p:nvGrpSpPr>
        <p:cNvPr id="1" name=""/>
        <p:cNvGrpSpPr/>
        <p:nvPr/>
      </p:nvGrpSpPr>
      <p:grpSpPr>
        <a:xfrm>
          <a:off x="0" y="0"/>
          <a:ext cx="0" cy="0"/>
          <a:chOff x="0" y="0"/>
          <a:chExt cx="0" cy="0"/>
        </a:xfrm>
      </p:grpSpPr>
      <p:sp>
        <p:nvSpPr>
          <p:cNvPr id="29" name="CasellaDiTesto 28">
            <a:extLst>
              <a:ext uri="{FF2B5EF4-FFF2-40B4-BE49-F238E27FC236}">
                <a16:creationId xmlns:a16="http://schemas.microsoft.com/office/drawing/2014/main" id="{C52D1509-A4A2-44D0-A885-79D72D653C77}"/>
              </a:ext>
            </a:extLst>
          </p:cNvPr>
          <p:cNvSpPr txBox="1"/>
          <p:nvPr/>
        </p:nvSpPr>
        <p:spPr>
          <a:xfrm>
            <a:off x="3552388" y="10823"/>
            <a:ext cx="5691074" cy="830997"/>
          </a:xfrm>
          <a:prstGeom prst="rect">
            <a:avLst/>
          </a:prstGeom>
          <a:noFill/>
        </p:spPr>
        <p:txBody>
          <a:bodyPr wrap="square" rtlCol="0">
            <a:spAutoFit/>
          </a:bodyPr>
          <a:lstStyle/>
          <a:p>
            <a:pPr algn="ctr"/>
            <a:r>
              <a:rPr lang="it-IT" sz="4800" dirty="0">
                <a:ln w="0"/>
                <a:solidFill>
                  <a:schemeClr val="accent2">
                    <a:lumMod val="50000"/>
                  </a:schemeClr>
                </a:solidFill>
                <a:effectLst>
                  <a:outerShdw blurRad="38100" dist="25400" dir="5400000" algn="ctr" rotWithShape="0">
                    <a:srgbClr val="6E747A">
                      <a:alpha val="43000"/>
                    </a:srgbClr>
                  </a:outerShdw>
                </a:effectLst>
              </a:rPr>
              <a:t>Cos’è un’impresa?</a:t>
            </a:r>
          </a:p>
        </p:txBody>
      </p:sp>
      <p:grpSp>
        <p:nvGrpSpPr>
          <p:cNvPr id="65" name="Gruppo 64">
            <a:extLst>
              <a:ext uri="{FF2B5EF4-FFF2-40B4-BE49-F238E27FC236}">
                <a16:creationId xmlns:a16="http://schemas.microsoft.com/office/drawing/2014/main" id="{6DFF325A-6B51-48A5-ACA8-F5A939E8B273}"/>
              </a:ext>
            </a:extLst>
          </p:cNvPr>
          <p:cNvGrpSpPr/>
          <p:nvPr/>
        </p:nvGrpSpPr>
        <p:grpSpPr>
          <a:xfrm>
            <a:off x="197215" y="3521344"/>
            <a:ext cx="11689985" cy="3260593"/>
            <a:chOff x="154546" y="3441545"/>
            <a:chExt cx="11689985" cy="3260593"/>
          </a:xfrm>
        </p:grpSpPr>
        <p:sp>
          <p:nvSpPr>
            <p:cNvPr id="49" name="Rettangolo 48">
              <a:extLst>
                <a:ext uri="{FF2B5EF4-FFF2-40B4-BE49-F238E27FC236}">
                  <a16:creationId xmlns:a16="http://schemas.microsoft.com/office/drawing/2014/main" id="{00CED1D2-A29B-446A-98CA-D0205379447C}"/>
                </a:ext>
              </a:extLst>
            </p:cNvPr>
            <p:cNvSpPr/>
            <p:nvPr/>
          </p:nvSpPr>
          <p:spPr>
            <a:xfrm>
              <a:off x="2540961" y="5203065"/>
              <a:ext cx="9303570" cy="1431466"/>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Immagine 30" descr="Immagine che contiene testo&#10;&#10;Descrizione generata con affidabilità elevata">
              <a:extLst>
                <a:ext uri="{FF2B5EF4-FFF2-40B4-BE49-F238E27FC236}">
                  <a16:creationId xmlns:a16="http://schemas.microsoft.com/office/drawing/2014/main" id="{1985CD95-CF8F-4231-BDB0-3EA62AD5BD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546" y="3441545"/>
              <a:ext cx="3435820" cy="3260593"/>
            </a:xfrm>
            <a:prstGeom prst="rect">
              <a:avLst/>
            </a:prstGeom>
          </p:spPr>
        </p:pic>
      </p:grpSp>
      <p:pic>
        <p:nvPicPr>
          <p:cNvPr id="53" name="Immagine 52" descr="Immagine che contiene testo&#10;&#10;Descrizione generata con affidabilità elevata">
            <a:extLst>
              <a:ext uri="{FF2B5EF4-FFF2-40B4-BE49-F238E27FC236}">
                <a16:creationId xmlns:a16="http://schemas.microsoft.com/office/drawing/2014/main" id="{408078B1-DDDC-4BBC-BC50-9C5A140F2D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4546" y="140598"/>
            <a:ext cx="3435820" cy="3317297"/>
          </a:xfrm>
          <a:prstGeom prst="rect">
            <a:avLst/>
          </a:prstGeom>
        </p:spPr>
      </p:pic>
      <p:grpSp>
        <p:nvGrpSpPr>
          <p:cNvPr id="8" name="Gruppo 7">
            <a:extLst>
              <a:ext uri="{FF2B5EF4-FFF2-40B4-BE49-F238E27FC236}">
                <a16:creationId xmlns:a16="http://schemas.microsoft.com/office/drawing/2014/main" id="{9EE36F44-98CB-4A1A-AE37-DABCC11FF8B4}"/>
              </a:ext>
            </a:extLst>
          </p:cNvPr>
          <p:cNvGrpSpPr/>
          <p:nvPr/>
        </p:nvGrpSpPr>
        <p:grpSpPr>
          <a:xfrm>
            <a:off x="3309257" y="3429000"/>
            <a:ext cx="8488644" cy="3300599"/>
            <a:chOff x="3309257" y="3429000"/>
            <a:chExt cx="8488644" cy="3300599"/>
          </a:xfrm>
        </p:grpSpPr>
        <p:grpSp>
          <p:nvGrpSpPr>
            <p:cNvPr id="3" name="Gruppo 2">
              <a:extLst>
                <a:ext uri="{FF2B5EF4-FFF2-40B4-BE49-F238E27FC236}">
                  <a16:creationId xmlns:a16="http://schemas.microsoft.com/office/drawing/2014/main" id="{641AB6E9-AA5C-418B-B9DA-3982256F9DC9}"/>
                </a:ext>
              </a:extLst>
            </p:cNvPr>
            <p:cNvGrpSpPr/>
            <p:nvPr/>
          </p:nvGrpSpPr>
          <p:grpSpPr>
            <a:xfrm>
              <a:off x="3309257" y="3429000"/>
              <a:ext cx="6611033" cy="3218989"/>
              <a:chOff x="3309257" y="3429000"/>
              <a:chExt cx="6611033" cy="3218989"/>
            </a:xfrm>
          </p:grpSpPr>
          <p:grpSp>
            <p:nvGrpSpPr>
              <p:cNvPr id="2" name="Gruppo 1">
                <a:extLst>
                  <a:ext uri="{FF2B5EF4-FFF2-40B4-BE49-F238E27FC236}">
                    <a16:creationId xmlns:a16="http://schemas.microsoft.com/office/drawing/2014/main" id="{C30E0175-FCAC-4856-9BCE-1045ADC9E006}"/>
                  </a:ext>
                </a:extLst>
              </p:cNvPr>
              <p:cNvGrpSpPr/>
              <p:nvPr/>
            </p:nvGrpSpPr>
            <p:grpSpPr>
              <a:xfrm>
                <a:off x="3309257" y="3429000"/>
                <a:ext cx="6611033" cy="3218989"/>
                <a:chOff x="3309257" y="3429000"/>
                <a:chExt cx="6611033" cy="3218989"/>
              </a:xfrm>
            </p:grpSpPr>
            <p:grpSp>
              <p:nvGrpSpPr>
                <p:cNvPr id="64" name="Gruppo 63">
                  <a:extLst>
                    <a:ext uri="{FF2B5EF4-FFF2-40B4-BE49-F238E27FC236}">
                      <a16:creationId xmlns:a16="http://schemas.microsoft.com/office/drawing/2014/main" id="{630EF572-748F-4716-B974-9012D41DCCE5}"/>
                    </a:ext>
                  </a:extLst>
                </p:cNvPr>
                <p:cNvGrpSpPr/>
                <p:nvPr/>
              </p:nvGrpSpPr>
              <p:grpSpPr>
                <a:xfrm>
                  <a:off x="3309257" y="3429000"/>
                  <a:ext cx="6611033" cy="3218989"/>
                  <a:chOff x="2876450" y="4361488"/>
                  <a:chExt cx="4911287" cy="2233082"/>
                </a:xfrm>
              </p:grpSpPr>
              <p:pic>
                <p:nvPicPr>
                  <p:cNvPr id="46" name="Immagine 45" descr="Immagine che contiene testo&#10;&#10;Descrizione generata con affidabilità elevata">
                    <a:extLst>
                      <a:ext uri="{FF2B5EF4-FFF2-40B4-BE49-F238E27FC236}">
                        <a16:creationId xmlns:a16="http://schemas.microsoft.com/office/drawing/2014/main" id="{49CC2314-4605-42C9-BA1E-3FFD6E866F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76450" y="5030021"/>
                    <a:ext cx="1388428" cy="1289198"/>
                  </a:xfrm>
                  <a:prstGeom prst="rect">
                    <a:avLst/>
                  </a:prstGeom>
                </p:spPr>
              </p:pic>
              <p:pic>
                <p:nvPicPr>
                  <p:cNvPr id="47" name="Immagine 46" descr="Immagine che contiene testo&#10;&#10;Descrizione generata con affidabilità elevata">
                    <a:extLst>
                      <a:ext uri="{FF2B5EF4-FFF2-40B4-BE49-F238E27FC236}">
                        <a16:creationId xmlns:a16="http://schemas.microsoft.com/office/drawing/2014/main" id="{AF90E2F3-8C54-4BE0-9D51-A52A5B3AA1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50670" y="4361488"/>
                    <a:ext cx="1220328" cy="1116154"/>
                  </a:xfrm>
                  <a:prstGeom prst="rect">
                    <a:avLst/>
                  </a:prstGeom>
                </p:spPr>
              </p:pic>
              <p:pic>
                <p:nvPicPr>
                  <p:cNvPr id="48" name="Immagine 47" descr="Immagine che contiene testo&#10;&#10;Descrizione generata con affidabilità elevata">
                    <a:extLst>
                      <a:ext uri="{FF2B5EF4-FFF2-40B4-BE49-F238E27FC236}">
                        <a16:creationId xmlns:a16="http://schemas.microsoft.com/office/drawing/2014/main" id="{EA34CE92-C27B-43F0-B8AC-75435692B19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48292" y="5913742"/>
                    <a:ext cx="861893" cy="680828"/>
                  </a:xfrm>
                  <a:prstGeom prst="rect">
                    <a:avLst/>
                  </a:prstGeom>
                </p:spPr>
              </p:pic>
              <p:pic>
                <p:nvPicPr>
                  <p:cNvPr id="50" name="Immagine 49" descr="Immagine che contiene testo&#10;&#10;Descrizione generata con affidabilità elevata">
                    <a:extLst>
                      <a:ext uri="{FF2B5EF4-FFF2-40B4-BE49-F238E27FC236}">
                        <a16:creationId xmlns:a16="http://schemas.microsoft.com/office/drawing/2014/main" id="{8B9E5BA3-C10F-453A-8865-79D70A6F788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94359" y="4758354"/>
                    <a:ext cx="1393378" cy="1640059"/>
                  </a:xfrm>
                  <a:prstGeom prst="rect">
                    <a:avLst/>
                  </a:prstGeom>
                </p:spPr>
              </p:pic>
              <p:pic>
                <p:nvPicPr>
                  <p:cNvPr id="51" name="Immagine 50" descr="Immagine che contiene testo&#10;&#10;Descrizione generata con affidabilità elevata">
                    <a:extLst>
                      <a:ext uri="{FF2B5EF4-FFF2-40B4-BE49-F238E27FC236}">
                        <a16:creationId xmlns:a16="http://schemas.microsoft.com/office/drawing/2014/main" id="{CE7509F1-5556-4F4E-8142-004797A93F5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55875" y="5711110"/>
                    <a:ext cx="734239" cy="883460"/>
                  </a:xfrm>
                  <a:prstGeom prst="rect">
                    <a:avLst/>
                  </a:prstGeom>
                </p:spPr>
              </p:pic>
              <p:pic>
                <p:nvPicPr>
                  <p:cNvPr id="52" name="Immagine 51" descr="Immagine che contiene testo&#10;&#10;Descrizione generata con affidabilità elevata">
                    <a:extLst>
                      <a:ext uri="{FF2B5EF4-FFF2-40B4-BE49-F238E27FC236}">
                        <a16:creationId xmlns:a16="http://schemas.microsoft.com/office/drawing/2014/main" id="{1AFE6FA4-45C7-4882-9563-CD01247ADE3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312695" y="4564890"/>
                    <a:ext cx="1311379" cy="1146220"/>
                  </a:xfrm>
                  <a:prstGeom prst="rect">
                    <a:avLst/>
                  </a:prstGeom>
                </p:spPr>
              </p:pic>
            </p:grpSp>
            <p:sp>
              <p:nvSpPr>
                <p:cNvPr id="18" name="Text Box 3">
                  <a:extLst>
                    <a:ext uri="{FF2B5EF4-FFF2-40B4-BE49-F238E27FC236}">
                      <a16:creationId xmlns:a16="http://schemas.microsoft.com/office/drawing/2014/main" id="{280AF9DF-9643-4C15-8939-51209093947C}"/>
                    </a:ext>
                  </a:extLst>
                </p:cNvPr>
                <p:cNvSpPr txBox="1">
                  <a:spLocks noChangeArrowheads="1"/>
                </p:cNvSpPr>
                <p:nvPr/>
              </p:nvSpPr>
              <p:spPr bwMode="auto">
                <a:xfrm>
                  <a:off x="6077768" y="5324325"/>
                  <a:ext cx="1409914" cy="401930"/>
                </a:xfrm>
                <a:prstGeom prst="rect">
                  <a:avLst/>
                </a:prstGeom>
                <a:solidFill>
                  <a:srgbClr val="4472C4"/>
                </a:solidFill>
                <a:ln w="9525">
                  <a:noFill/>
                  <a:miter lim="800000"/>
                  <a:headEnd/>
                  <a:tailEnd/>
                </a:ln>
              </p:spPr>
              <p:txBody>
                <a:bodyPr vert="horz" wrap="square" lIns="91440" tIns="45720" rIns="91440" bIns="45720" numCol="1" anchor="t" anchorCtr="0" compatLnSpc="1">
                  <a:prstTxWarp prst="textNoShape">
                    <a:avLst/>
                  </a:prstTxWarp>
                </a:bodyPr>
                <a:lstStyle/>
                <a:p>
                  <a:pPr>
                    <a:defRPr sz="1200" b="1" i="0" u="none" strike="noStrike" kern="1200" baseline="0">
                      <a:solidFill>
                        <a:prstClr val="black"/>
                      </a:solidFill>
                      <a:latin typeface="+mn-lt"/>
                      <a:ea typeface="+mn-ea"/>
                      <a:cs typeface="+mn-cs"/>
                    </a:defRPr>
                  </a:pPr>
                  <a:r>
                    <a:rPr lang="en-US" sz="2400" dirty="0">
                      <a:solidFill>
                        <a:schemeClr val="bg1"/>
                      </a:solidFill>
                    </a:rPr>
                    <a:t>prodotti</a:t>
                  </a:r>
                </a:p>
              </p:txBody>
            </p:sp>
          </p:grpSp>
          <p:sp>
            <p:nvSpPr>
              <p:cNvPr id="20" name="Text Box 3">
                <a:extLst>
                  <a:ext uri="{FF2B5EF4-FFF2-40B4-BE49-F238E27FC236}">
                    <a16:creationId xmlns:a16="http://schemas.microsoft.com/office/drawing/2014/main" id="{DFB24AA6-BE1F-49E9-94AA-64C2FFAC1BE3}"/>
                  </a:ext>
                </a:extLst>
              </p:cNvPr>
              <p:cNvSpPr txBox="1">
                <a:spLocks noChangeArrowheads="1"/>
              </p:cNvSpPr>
              <p:nvPr/>
            </p:nvSpPr>
            <p:spPr bwMode="auto">
              <a:xfrm>
                <a:off x="3328248" y="5726255"/>
                <a:ext cx="1280843" cy="467410"/>
              </a:xfrm>
              <a:prstGeom prst="rect">
                <a:avLst/>
              </a:prstGeom>
              <a:solidFill>
                <a:srgbClr val="4472C4"/>
              </a:solidFill>
              <a:ln w="9525">
                <a:noFill/>
                <a:miter lim="800000"/>
                <a:headEnd/>
                <a:tailEnd/>
              </a:ln>
            </p:spPr>
            <p:txBody>
              <a:bodyPr vert="horz" wrap="square" lIns="91440" tIns="45720" rIns="91440" bIns="45720" numCol="1" anchor="t" anchorCtr="0" compatLnSpc="1">
                <a:prstTxWarp prst="textNoShape">
                  <a:avLst/>
                </a:prstTxWarp>
              </a:bodyPr>
              <a:lstStyle/>
              <a:p>
                <a:pPr>
                  <a:defRPr sz="1200" b="1" i="0" u="none" strike="noStrike" kern="1200" baseline="0">
                    <a:solidFill>
                      <a:prstClr val="black"/>
                    </a:solidFill>
                    <a:latin typeface="+mn-lt"/>
                    <a:ea typeface="+mn-ea"/>
                    <a:cs typeface="+mn-cs"/>
                  </a:defRPr>
                </a:pPr>
                <a:r>
                  <a:rPr lang="en-US" sz="2400" dirty="0" err="1">
                    <a:solidFill>
                      <a:schemeClr val="bg1"/>
                    </a:solidFill>
                  </a:rPr>
                  <a:t>servizi</a:t>
                </a:r>
                <a:endParaRPr lang="en-US" sz="2400" dirty="0">
                  <a:solidFill>
                    <a:schemeClr val="bg1"/>
                  </a:solidFill>
                </a:endParaRPr>
              </a:p>
            </p:txBody>
          </p:sp>
          <p:sp>
            <p:nvSpPr>
              <p:cNvPr id="21" name="Text Box 3">
                <a:extLst>
                  <a:ext uri="{FF2B5EF4-FFF2-40B4-BE49-F238E27FC236}">
                    <a16:creationId xmlns:a16="http://schemas.microsoft.com/office/drawing/2014/main" id="{11D891CF-0520-45E2-B1F1-C63F21BBD1DE}"/>
                  </a:ext>
                </a:extLst>
              </p:cNvPr>
              <p:cNvSpPr txBox="1">
                <a:spLocks noChangeArrowheads="1"/>
              </p:cNvSpPr>
              <p:nvPr/>
            </p:nvSpPr>
            <p:spPr bwMode="auto">
              <a:xfrm>
                <a:off x="8263868" y="5878787"/>
                <a:ext cx="1591199" cy="467410"/>
              </a:xfrm>
              <a:prstGeom prst="rect">
                <a:avLst/>
              </a:prstGeom>
              <a:solidFill>
                <a:srgbClr val="4472C4"/>
              </a:solidFill>
              <a:ln w="9525">
                <a:noFill/>
                <a:miter lim="800000"/>
                <a:headEnd/>
                <a:tailEnd/>
              </a:ln>
            </p:spPr>
            <p:txBody>
              <a:bodyPr vert="horz" wrap="square" lIns="91440" tIns="45720" rIns="91440" bIns="45720" numCol="1" anchor="t" anchorCtr="0" compatLnSpc="1">
                <a:prstTxWarp prst="textNoShape">
                  <a:avLst/>
                </a:prstTxWarp>
              </a:bodyPr>
              <a:lstStyle/>
              <a:p>
                <a:pPr>
                  <a:defRPr sz="1200" b="1" i="0" u="none" strike="noStrike" kern="1200" baseline="0">
                    <a:solidFill>
                      <a:prstClr val="black"/>
                    </a:solidFill>
                    <a:latin typeface="+mn-lt"/>
                    <a:ea typeface="+mn-ea"/>
                    <a:cs typeface="+mn-cs"/>
                  </a:defRPr>
                </a:pPr>
                <a:r>
                  <a:rPr lang="en-US" sz="2400" dirty="0" err="1">
                    <a:solidFill>
                      <a:schemeClr val="bg1"/>
                    </a:solidFill>
                  </a:rPr>
                  <a:t>macchinari</a:t>
                </a:r>
                <a:endParaRPr lang="en-US" sz="2400" dirty="0">
                  <a:solidFill>
                    <a:schemeClr val="bg1"/>
                  </a:solidFill>
                </a:endParaRPr>
              </a:p>
            </p:txBody>
          </p:sp>
        </p:grpSp>
        <p:pic>
          <p:nvPicPr>
            <p:cNvPr id="7" name="Elemento grafico 6" descr="Ingranaggi">
              <a:extLst>
                <a:ext uri="{FF2B5EF4-FFF2-40B4-BE49-F238E27FC236}">
                  <a16:creationId xmlns:a16="http://schemas.microsoft.com/office/drawing/2014/main" id="{20539D15-9BBC-4A24-BA0E-9FD93978ED5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106239" y="5037937"/>
              <a:ext cx="1691662" cy="1691662"/>
            </a:xfrm>
            <a:prstGeom prst="rect">
              <a:avLst/>
            </a:prstGeom>
          </p:spPr>
        </p:pic>
      </p:grpSp>
    </p:spTree>
    <p:extLst>
      <p:ext uri="{BB962C8B-B14F-4D97-AF65-F5344CB8AC3E}">
        <p14:creationId xmlns:p14="http://schemas.microsoft.com/office/powerpoint/2010/main" val="1651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8000"/>
          </a:schemeClr>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4511BD74-BBD4-4225-A676-85E06E4873E1}"/>
              </a:ext>
            </a:extLst>
          </p:cNvPr>
          <p:cNvGrpSpPr/>
          <p:nvPr/>
        </p:nvGrpSpPr>
        <p:grpSpPr>
          <a:xfrm>
            <a:off x="116115" y="3098501"/>
            <a:ext cx="12119427" cy="1217192"/>
            <a:chOff x="-49267" y="2117937"/>
            <a:chExt cx="12119427" cy="1217192"/>
          </a:xfrm>
        </p:grpSpPr>
        <p:grpSp>
          <p:nvGrpSpPr>
            <p:cNvPr id="28" name="Gruppo 27">
              <a:extLst>
                <a:ext uri="{FF2B5EF4-FFF2-40B4-BE49-F238E27FC236}">
                  <a16:creationId xmlns:a16="http://schemas.microsoft.com/office/drawing/2014/main" id="{A1BD8B98-4855-46BD-BCFE-F394F9FF4524}"/>
                </a:ext>
              </a:extLst>
            </p:cNvPr>
            <p:cNvGrpSpPr/>
            <p:nvPr/>
          </p:nvGrpSpPr>
          <p:grpSpPr>
            <a:xfrm>
              <a:off x="663050" y="2117937"/>
              <a:ext cx="11407110" cy="1217192"/>
              <a:chOff x="7704089" y="1457710"/>
              <a:chExt cx="8313156" cy="1217192"/>
            </a:xfrm>
          </p:grpSpPr>
          <p:sp>
            <p:nvSpPr>
              <p:cNvPr id="29" name="CasellaDiTesto 28">
                <a:extLst>
                  <a:ext uri="{FF2B5EF4-FFF2-40B4-BE49-F238E27FC236}">
                    <a16:creationId xmlns:a16="http://schemas.microsoft.com/office/drawing/2014/main" id="{D1146522-D2C4-4B7D-BBFB-EF9847428FDF}"/>
                  </a:ext>
                </a:extLst>
              </p:cNvPr>
              <p:cNvSpPr txBox="1"/>
              <p:nvPr/>
            </p:nvSpPr>
            <p:spPr>
              <a:xfrm>
                <a:off x="8505950" y="1536129"/>
                <a:ext cx="7511295" cy="1138773"/>
              </a:xfrm>
              <a:prstGeom prst="rect">
                <a:avLst/>
              </a:prstGeom>
              <a:noFill/>
            </p:spPr>
            <p:txBody>
              <a:bodyPr wrap="square" rtlCol="0">
                <a:spAutoFit/>
              </a:bodyPr>
              <a:lstStyle/>
              <a:p>
                <a:r>
                  <a:rPr lang="it-IT" sz="2800" dirty="0">
                    <a:ln w="0"/>
                    <a:solidFill>
                      <a:schemeClr val="accent2">
                        <a:lumMod val="50000"/>
                      </a:schemeClr>
                    </a:solidFill>
                    <a:effectLst>
                      <a:outerShdw blurRad="38100" dist="25400" dir="5400000" algn="ctr" rotWithShape="0">
                        <a:srgbClr val="6E747A">
                          <a:alpha val="43000"/>
                        </a:srgbClr>
                      </a:outerShdw>
                    </a:effectLst>
                  </a:rPr>
                  <a:t>IMPRESA DI SERVIZI: </a:t>
                </a:r>
              </a:p>
              <a:p>
                <a:r>
                  <a:rPr lang="it-IT" sz="2000" dirty="0">
                    <a:ln w="0"/>
                    <a:solidFill>
                      <a:schemeClr val="accent2">
                        <a:lumMod val="50000"/>
                      </a:schemeClr>
                    </a:solidFill>
                    <a:effectLst>
                      <a:outerShdw blurRad="38100" dist="25400" dir="5400000" algn="ctr" rotWithShape="0">
                        <a:srgbClr val="6E747A">
                          <a:alpha val="43000"/>
                        </a:srgbClr>
                      </a:outerShdw>
                    </a:effectLst>
                  </a:rPr>
                  <a:t>ad es. realizzano software, </a:t>
                </a:r>
              </a:p>
              <a:p>
                <a:r>
                  <a:rPr lang="it-IT" sz="2000" dirty="0">
                    <a:ln w="0"/>
                    <a:solidFill>
                      <a:schemeClr val="accent2">
                        <a:lumMod val="50000"/>
                      </a:schemeClr>
                    </a:solidFill>
                    <a:effectLst>
                      <a:outerShdw blurRad="38100" dist="25400" dir="5400000" algn="ctr" rotWithShape="0">
                        <a:srgbClr val="6E747A">
                          <a:alpha val="43000"/>
                        </a:srgbClr>
                      </a:outerShdw>
                    </a:effectLst>
                  </a:rPr>
                  <a:t>gestiscono attività culturali...</a:t>
                </a:r>
              </a:p>
            </p:txBody>
          </p:sp>
          <p:pic>
            <p:nvPicPr>
              <p:cNvPr id="30" name="Immagine 29">
                <a:extLst>
                  <a:ext uri="{FF2B5EF4-FFF2-40B4-BE49-F238E27FC236}">
                    <a16:creationId xmlns:a16="http://schemas.microsoft.com/office/drawing/2014/main" id="{F3248457-552F-45BD-945E-072965204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04089" y="1457710"/>
                <a:ext cx="801861" cy="922255"/>
              </a:xfrm>
              <a:prstGeom prst="rect">
                <a:avLst/>
              </a:prstGeom>
            </p:spPr>
          </p:pic>
        </p:grpSp>
        <p:sp>
          <p:nvSpPr>
            <p:cNvPr id="35" name="CasellaDiTesto 34">
              <a:extLst>
                <a:ext uri="{FF2B5EF4-FFF2-40B4-BE49-F238E27FC236}">
                  <a16:creationId xmlns:a16="http://schemas.microsoft.com/office/drawing/2014/main" id="{DE5C62B5-9E4C-46E4-A26A-1879F36C7B0A}"/>
                </a:ext>
              </a:extLst>
            </p:cNvPr>
            <p:cNvSpPr txBox="1"/>
            <p:nvPr/>
          </p:nvSpPr>
          <p:spPr>
            <a:xfrm>
              <a:off x="-49267" y="2290653"/>
              <a:ext cx="692357" cy="461665"/>
            </a:xfrm>
            <a:prstGeom prst="rect">
              <a:avLst/>
            </a:prstGeom>
            <a:noFill/>
          </p:spPr>
          <p:txBody>
            <a:bodyPr wrap="square" rtlCol="0">
              <a:spAutoFit/>
            </a:bodyPr>
            <a:lstStyle/>
            <a:p>
              <a:pPr algn="r"/>
              <a:r>
                <a:rPr lang="it-IT" sz="2400" dirty="0">
                  <a:ln w="0"/>
                  <a:solidFill>
                    <a:schemeClr val="accent2">
                      <a:lumMod val="50000"/>
                    </a:schemeClr>
                  </a:solidFill>
                  <a:effectLst>
                    <a:outerShdw blurRad="38100" dist="25400" dir="5400000" algn="ctr" rotWithShape="0">
                      <a:srgbClr val="6E747A">
                        <a:alpha val="43000"/>
                      </a:srgbClr>
                    </a:outerShdw>
                  </a:effectLst>
                </a:rPr>
                <a:t>2.</a:t>
              </a:r>
            </a:p>
          </p:txBody>
        </p:sp>
      </p:grpSp>
      <p:grpSp>
        <p:nvGrpSpPr>
          <p:cNvPr id="5" name="Gruppo 4">
            <a:extLst>
              <a:ext uri="{FF2B5EF4-FFF2-40B4-BE49-F238E27FC236}">
                <a16:creationId xmlns:a16="http://schemas.microsoft.com/office/drawing/2014/main" id="{DCDB8ECE-3E26-4BEA-BEC6-831F3F63F75D}"/>
              </a:ext>
            </a:extLst>
          </p:cNvPr>
          <p:cNvGrpSpPr/>
          <p:nvPr/>
        </p:nvGrpSpPr>
        <p:grpSpPr>
          <a:xfrm>
            <a:off x="130629" y="4402221"/>
            <a:ext cx="5979229" cy="1200329"/>
            <a:chOff x="0" y="4693282"/>
            <a:chExt cx="5979229" cy="1200329"/>
          </a:xfrm>
        </p:grpSpPr>
        <p:grpSp>
          <p:nvGrpSpPr>
            <p:cNvPr id="24" name="Gruppo 23">
              <a:extLst>
                <a:ext uri="{FF2B5EF4-FFF2-40B4-BE49-F238E27FC236}">
                  <a16:creationId xmlns:a16="http://schemas.microsoft.com/office/drawing/2014/main" id="{983722ED-7535-4899-811E-4771F7759A7B}"/>
                </a:ext>
              </a:extLst>
            </p:cNvPr>
            <p:cNvGrpSpPr/>
            <p:nvPr/>
          </p:nvGrpSpPr>
          <p:grpSpPr>
            <a:xfrm>
              <a:off x="717345" y="4693282"/>
              <a:ext cx="5261884" cy="1200329"/>
              <a:chOff x="8149777" y="4145076"/>
              <a:chExt cx="2879040" cy="656760"/>
            </a:xfrm>
          </p:grpSpPr>
          <p:sp>
            <p:nvSpPr>
              <p:cNvPr id="25" name="CasellaDiTesto 24">
                <a:extLst>
                  <a:ext uri="{FF2B5EF4-FFF2-40B4-BE49-F238E27FC236}">
                    <a16:creationId xmlns:a16="http://schemas.microsoft.com/office/drawing/2014/main" id="{C9222B92-7FAD-4924-A5AB-60CF952DB3D5}"/>
                  </a:ext>
                </a:extLst>
              </p:cNvPr>
              <p:cNvSpPr txBox="1"/>
              <p:nvPr/>
            </p:nvSpPr>
            <p:spPr>
              <a:xfrm>
                <a:off x="8786342" y="4313668"/>
                <a:ext cx="2242475" cy="218920"/>
              </a:xfrm>
              <a:prstGeom prst="rect">
                <a:avLst/>
              </a:prstGeom>
              <a:noFill/>
            </p:spPr>
            <p:txBody>
              <a:bodyPr wrap="square" rtlCol="0">
                <a:spAutoFit/>
              </a:bodyPr>
              <a:lstStyle/>
              <a:p>
                <a:r>
                  <a:rPr lang="it-IT" sz="2000" dirty="0">
                    <a:ln w="0"/>
                    <a:solidFill>
                      <a:schemeClr val="accent2">
                        <a:lumMod val="50000"/>
                      </a:schemeClr>
                    </a:solidFill>
                    <a:effectLst>
                      <a:outerShdw blurRad="38100" dist="25400" dir="5400000" algn="ctr" rotWithShape="0">
                        <a:srgbClr val="6E747A">
                          <a:alpha val="43000"/>
                        </a:srgbClr>
                      </a:outerShdw>
                    </a:effectLst>
                  </a:rPr>
                  <a:t>IMPRESA DELL’EDILIZIA</a:t>
                </a:r>
              </a:p>
            </p:txBody>
          </p:sp>
          <p:pic>
            <p:nvPicPr>
              <p:cNvPr id="26" name="Immagine 25">
                <a:extLst>
                  <a:ext uri="{FF2B5EF4-FFF2-40B4-BE49-F238E27FC236}">
                    <a16:creationId xmlns:a16="http://schemas.microsoft.com/office/drawing/2014/main" id="{439F4D5F-2B09-4AEA-B693-9A57EE5188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209" b="-7157"/>
              <a:stretch/>
            </p:blipFill>
            <p:spPr>
              <a:xfrm>
                <a:off x="8149777" y="4145076"/>
                <a:ext cx="571024" cy="656760"/>
              </a:xfrm>
              <a:prstGeom prst="rect">
                <a:avLst/>
              </a:prstGeom>
            </p:spPr>
          </p:pic>
        </p:grpSp>
        <p:sp>
          <p:nvSpPr>
            <p:cNvPr id="37" name="CasellaDiTesto 36">
              <a:extLst>
                <a:ext uri="{FF2B5EF4-FFF2-40B4-BE49-F238E27FC236}">
                  <a16:creationId xmlns:a16="http://schemas.microsoft.com/office/drawing/2014/main" id="{A24B9228-9A6E-4057-B3FE-4B71C1AAEFBB}"/>
                </a:ext>
              </a:extLst>
            </p:cNvPr>
            <p:cNvSpPr txBox="1"/>
            <p:nvPr/>
          </p:nvSpPr>
          <p:spPr>
            <a:xfrm>
              <a:off x="0" y="4966216"/>
              <a:ext cx="692357" cy="461665"/>
            </a:xfrm>
            <a:prstGeom prst="rect">
              <a:avLst/>
            </a:prstGeom>
            <a:noFill/>
          </p:spPr>
          <p:txBody>
            <a:bodyPr wrap="square" rtlCol="0">
              <a:spAutoFit/>
            </a:bodyPr>
            <a:lstStyle/>
            <a:p>
              <a:pPr algn="r"/>
              <a:r>
                <a:rPr lang="it-IT" sz="2400" dirty="0">
                  <a:ln w="0"/>
                  <a:solidFill>
                    <a:schemeClr val="accent2">
                      <a:lumMod val="50000"/>
                    </a:schemeClr>
                  </a:solidFill>
                  <a:effectLst>
                    <a:outerShdw blurRad="38100" dist="25400" dir="5400000" algn="ctr" rotWithShape="0">
                      <a:srgbClr val="6E747A">
                        <a:alpha val="43000"/>
                      </a:srgbClr>
                    </a:outerShdw>
                  </a:effectLst>
                </a:rPr>
                <a:t>3.</a:t>
              </a:r>
            </a:p>
          </p:txBody>
        </p:sp>
      </p:grpSp>
      <p:grpSp>
        <p:nvGrpSpPr>
          <p:cNvPr id="7" name="Gruppo 6">
            <a:extLst>
              <a:ext uri="{FF2B5EF4-FFF2-40B4-BE49-F238E27FC236}">
                <a16:creationId xmlns:a16="http://schemas.microsoft.com/office/drawing/2014/main" id="{A64A25DA-C55F-4236-9D8D-242D2A2F6CEE}"/>
              </a:ext>
            </a:extLst>
          </p:cNvPr>
          <p:cNvGrpSpPr/>
          <p:nvPr/>
        </p:nvGrpSpPr>
        <p:grpSpPr>
          <a:xfrm>
            <a:off x="116115" y="5697592"/>
            <a:ext cx="6248858" cy="863901"/>
            <a:chOff x="5943142" y="5196156"/>
            <a:chExt cx="6248858" cy="863901"/>
          </a:xfrm>
        </p:grpSpPr>
        <p:grpSp>
          <p:nvGrpSpPr>
            <p:cNvPr id="14" name="Gruppo 13">
              <a:extLst>
                <a:ext uri="{FF2B5EF4-FFF2-40B4-BE49-F238E27FC236}">
                  <a16:creationId xmlns:a16="http://schemas.microsoft.com/office/drawing/2014/main" id="{7CA334A2-F9AD-46B1-BFB9-5A95AB2BC5FA}"/>
                </a:ext>
              </a:extLst>
            </p:cNvPr>
            <p:cNvGrpSpPr/>
            <p:nvPr/>
          </p:nvGrpSpPr>
          <p:grpSpPr>
            <a:xfrm>
              <a:off x="6719198" y="5196156"/>
              <a:ext cx="5472802" cy="863901"/>
              <a:chOff x="8147931" y="5454512"/>
              <a:chExt cx="3944462" cy="622647"/>
            </a:xfrm>
          </p:grpSpPr>
          <p:sp>
            <p:nvSpPr>
              <p:cNvPr id="15" name="CasellaDiTesto 14">
                <a:extLst>
                  <a:ext uri="{FF2B5EF4-FFF2-40B4-BE49-F238E27FC236}">
                    <a16:creationId xmlns:a16="http://schemas.microsoft.com/office/drawing/2014/main" id="{7C564504-D7D3-4542-A8DB-3B98D2F5DF6D}"/>
                  </a:ext>
                </a:extLst>
              </p:cNvPr>
              <p:cNvSpPr txBox="1"/>
              <p:nvPr/>
            </p:nvSpPr>
            <p:spPr>
              <a:xfrm>
                <a:off x="8944138" y="5657623"/>
                <a:ext cx="3148255" cy="288375"/>
              </a:xfrm>
              <a:prstGeom prst="rect">
                <a:avLst/>
              </a:prstGeom>
              <a:noFill/>
            </p:spPr>
            <p:txBody>
              <a:bodyPr wrap="square" rtlCol="0">
                <a:spAutoFit/>
              </a:bodyPr>
              <a:lstStyle/>
              <a:p>
                <a:r>
                  <a:rPr lang="it-IT" sz="2000" dirty="0">
                    <a:ln w="0"/>
                    <a:solidFill>
                      <a:schemeClr val="accent2">
                        <a:lumMod val="50000"/>
                      </a:schemeClr>
                    </a:solidFill>
                    <a:effectLst>
                      <a:outerShdw blurRad="38100" dist="25400" dir="5400000" algn="ctr" rotWithShape="0">
                        <a:srgbClr val="6E747A">
                          <a:alpha val="43000"/>
                        </a:srgbClr>
                      </a:outerShdw>
                    </a:effectLst>
                  </a:rPr>
                  <a:t>IMPRESA AGRICOLA</a:t>
                </a:r>
              </a:p>
            </p:txBody>
          </p:sp>
          <p:pic>
            <p:nvPicPr>
              <p:cNvPr id="16" name="Immagine 15">
                <a:extLst>
                  <a:ext uri="{FF2B5EF4-FFF2-40B4-BE49-F238E27FC236}">
                    <a16:creationId xmlns:a16="http://schemas.microsoft.com/office/drawing/2014/main" id="{FA695130-2A24-4376-8CF2-F02E991BA1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47931" y="5454512"/>
                <a:ext cx="734383" cy="622647"/>
              </a:xfrm>
              <a:prstGeom prst="rect">
                <a:avLst/>
              </a:prstGeom>
            </p:spPr>
          </p:pic>
        </p:grpSp>
        <p:sp>
          <p:nvSpPr>
            <p:cNvPr id="38" name="CasellaDiTesto 37">
              <a:extLst>
                <a:ext uri="{FF2B5EF4-FFF2-40B4-BE49-F238E27FC236}">
                  <a16:creationId xmlns:a16="http://schemas.microsoft.com/office/drawing/2014/main" id="{964E763D-E271-433C-A9CC-9F7A2A23DC2F}"/>
                </a:ext>
              </a:extLst>
            </p:cNvPr>
            <p:cNvSpPr txBox="1"/>
            <p:nvPr/>
          </p:nvSpPr>
          <p:spPr>
            <a:xfrm>
              <a:off x="5943142" y="5358933"/>
              <a:ext cx="692357" cy="461665"/>
            </a:xfrm>
            <a:prstGeom prst="rect">
              <a:avLst/>
            </a:prstGeom>
            <a:noFill/>
          </p:spPr>
          <p:txBody>
            <a:bodyPr wrap="square" rtlCol="0">
              <a:spAutoFit/>
            </a:bodyPr>
            <a:lstStyle/>
            <a:p>
              <a:pPr algn="r"/>
              <a:r>
                <a:rPr lang="it-IT" sz="2400" dirty="0">
                  <a:ln w="0"/>
                  <a:solidFill>
                    <a:schemeClr val="accent2">
                      <a:lumMod val="50000"/>
                    </a:schemeClr>
                  </a:solidFill>
                  <a:effectLst>
                    <a:outerShdw blurRad="38100" dist="25400" dir="5400000" algn="ctr" rotWithShape="0">
                      <a:srgbClr val="6E747A">
                        <a:alpha val="43000"/>
                      </a:srgbClr>
                    </a:outerShdw>
                  </a:effectLst>
                </a:rPr>
                <a:t>4.</a:t>
              </a:r>
            </a:p>
          </p:txBody>
        </p:sp>
      </p:grpSp>
      <p:grpSp>
        <p:nvGrpSpPr>
          <p:cNvPr id="6" name="Gruppo 5">
            <a:extLst>
              <a:ext uri="{FF2B5EF4-FFF2-40B4-BE49-F238E27FC236}">
                <a16:creationId xmlns:a16="http://schemas.microsoft.com/office/drawing/2014/main" id="{F9B9168A-22C8-4AB7-BAAA-B0DFFCA0044B}"/>
              </a:ext>
            </a:extLst>
          </p:cNvPr>
          <p:cNvGrpSpPr/>
          <p:nvPr/>
        </p:nvGrpSpPr>
        <p:grpSpPr>
          <a:xfrm>
            <a:off x="-344960" y="1213573"/>
            <a:ext cx="7672897" cy="2135630"/>
            <a:chOff x="4972019" y="2979064"/>
            <a:chExt cx="5278007" cy="2135630"/>
          </a:xfrm>
        </p:grpSpPr>
        <p:grpSp>
          <p:nvGrpSpPr>
            <p:cNvPr id="18" name="Gruppo 17">
              <a:extLst>
                <a:ext uri="{FF2B5EF4-FFF2-40B4-BE49-F238E27FC236}">
                  <a16:creationId xmlns:a16="http://schemas.microsoft.com/office/drawing/2014/main" id="{4692993D-7BFE-4BA3-B1E8-045B696A93DF}"/>
                </a:ext>
              </a:extLst>
            </p:cNvPr>
            <p:cNvGrpSpPr/>
            <p:nvPr/>
          </p:nvGrpSpPr>
          <p:grpSpPr>
            <a:xfrm>
              <a:off x="5664377" y="2979064"/>
              <a:ext cx="4585649" cy="2135630"/>
              <a:chOff x="7388782" y="2896106"/>
              <a:chExt cx="3621474" cy="2135630"/>
            </a:xfrm>
          </p:grpSpPr>
          <p:sp>
            <p:nvSpPr>
              <p:cNvPr id="19" name="CasellaDiTesto 18">
                <a:extLst>
                  <a:ext uri="{FF2B5EF4-FFF2-40B4-BE49-F238E27FC236}">
                    <a16:creationId xmlns:a16="http://schemas.microsoft.com/office/drawing/2014/main" id="{556479DD-3198-425D-A202-D45F4466515B}"/>
                  </a:ext>
                </a:extLst>
              </p:cNvPr>
              <p:cNvSpPr txBox="1"/>
              <p:nvPr/>
            </p:nvSpPr>
            <p:spPr>
              <a:xfrm>
                <a:off x="8014417" y="3092744"/>
                <a:ext cx="2995839" cy="1938992"/>
              </a:xfrm>
              <a:prstGeom prst="rect">
                <a:avLst/>
              </a:prstGeom>
              <a:noFill/>
            </p:spPr>
            <p:txBody>
              <a:bodyPr wrap="square" rtlCol="0">
                <a:spAutoFit/>
              </a:bodyPr>
              <a:lstStyle/>
              <a:p>
                <a:r>
                  <a:rPr lang="it-IT" sz="3200" dirty="0">
                    <a:ln w="0"/>
                    <a:solidFill>
                      <a:schemeClr val="accent2">
                        <a:lumMod val="50000"/>
                      </a:schemeClr>
                    </a:solidFill>
                    <a:effectLst>
                      <a:outerShdw blurRad="38100" dist="25400" dir="5400000" algn="ctr" rotWithShape="0">
                        <a:srgbClr val="6E747A">
                          <a:alpha val="43000"/>
                        </a:srgbClr>
                      </a:outerShdw>
                    </a:effectLst>
                  </a:rPr>
                  <a:t>IMPRESA MANIFATTURIERA: </a:t>
                </a:r>
              </a:p>
              <a:p>
                <a:r>
                  <a:rPr lang="it-IT" sz="2800" dirty="0">
                    <a:ln w="0"/>
                    <a:solidFill>
                      <a:schemeClr val="accent2">
                        <a:lumMod val="50000"/>
                      </a:schemeClr>
                    </a:solidFill>
                    <a:effectLst>
                      <a:outerShdw blurRad="38100" dist="25400" dir="5400000" algn="ctr" rotWithShape="0">
                        <a:srgbClr val="6E747A">
                          <a:alpha val="43000"/>
                        </a:srgbClr>
                      </a:outerShdw>
                    </a:effectLst>
                  </a:rPr>
                  <a:t>ad es. producono vestiti, </a:t>
                </a:r>
              </a:p>
              <a:p>
                <a:r>
                  <a:rPr lang="it-IT" sz="2800" dirty="0">
                    <a:ln w="0"/>
                    <a:solidFill>
                      <a:schemeClr val="accent2">
                        <a:lumMod val="50000"/>
                      </a:schemeClr>
                    </a:solidFill>
                    <a:effectLst>
                      <a:outerShdw blurRad="38100" dist="25400" dir="5400000" algn="ctr" rotWithShape="0">
                        <a:srgbClr val="6E747A">
                          <a:alpha val="43000"/>
                        </a:srgbClr>
                      </a:outerShdw>
                    </a:effectLst>
                  </a:rPr>
                  <a:t>macchinari, medicine…</a:t>
                </a:r>
              </a:p>
              <a:p>
                <a:pPr algn="r"/>
                <a:endParaRPr lang="it-IT" sz="3200" dirty="0">
                  <a:ln w="0"/>
                  <a:solidFill>
                    <a:schemeClr val="accent2">
                      <a:lumMod val="50000"/>
                    </a:schemeClr>
                  </a:solidFill>
                  <a:effectLst>
                    <a:outerShdw blurRad="38100" dist="25400" dir="5400000" algn="ctr" rotWithShape="0">
                      <a:srgbClr val="6E747A">
                        <a:alpha val="43000"/>
                      </a:srgbClr>
                    </a:outerShdw>
                  </a:effectLst>
                </a:endParaRPr>
              </a:p>
            </p:txBody>
          </p:sp>
          <p:pic>
            <p:nvPicPr>
              <p:cNvPr id="20" name="Immagine 19">
                <a:extLst>
                  <a:ext uri="{FF2B5EF4-FFF2-40B4-BE49-F238E27FC236}">
                    <a16:creationId xmlns:a16="http://schemas.microsoft.com/office/drawing/2014/main" id="{8CD98AA7-1C95-47CD-AAFE-36ACA89CB87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88782" y="2896106"/>
                <a:ext cx="627524" cy="969271"/>
              </a:xfrm>
              <a:prstGeom prst="ellipse">
                <a:avLst/>
              </a:prstGeom>
            </p:spPr>
          </p:pic>
        </p:grpSp>
        <p:sp>
          <p:nvSpPr>
            <p:cNvPr id="36" name="CasellaDiTesto 35">
              <a:extLst>
                <a:ext uri="{FF2B5EF4-FFF2-40B4-BE49-F238E27FC236}">
                  <a16:creationId xmlns:a16="http://schemas.microsoft.com/office/drawing/2014/main" id="{2969EB45-051D-4800-B277-EFF827275D1E}"/>
                </a:ext>
              </a:extLst>
            </p:cNvPr>
            <p:cNvSpPr txBox="1"/>
            <p:nvPr/>
          </p:nvSpPr>
          <p:spPr>
            <a:xfrm>
              <a:off x="4972019" y="3175702"/>
              <a:ext cx="692357" cy="584775"/>
            </a:xfrm>
            <a:prstGeom prst="rect">
              <a:avLst/>
            </a:prstGeom>
            <a:noFill/>
          </p:spPr>
          <p:txBody>
            <a:bodyPr wrap="square" rtlCol="0">
              <a:spAutoFit/>
            </a:bodyPr>
            <a:lstStyle/>
            <a:p>
              <a:pPr algn="r"/>
              <a:r>
                <a:rPr lang="it-IT" sz="3200" dirty="0">
                  <a:ln w="0"/>
                  <a:solidFill>
                    <a:schemeClr val="accent2">
                      <a:lumMod val="50000"/>
                    </a:schemeClr>
                  </a:solidFill>
                  <a:effectLst>
                    <a:outerShdw blurRad="38100" dist="25400" dir="5400000" algn="ctr" rotWithShape="0">
                      <a:srgbClr val="6E747A">
                        <a:alpha val="43000"/>
                      </a:srgbClr>
                    </a:outerShdw>
                  </a:effectLst>
                </a:rPr>
                <a:t>1.</a:t>
              </a:r>
            </a:p>
          </p:txBody>
        </p:sp>
      </p:grpSp>
      <p:sp>
        <p:nvSpPr>
          <p:cNvPr id="42" name="CasellaDiTesto 41">
            <a:extLst>
              <a:ext uri="{FF2B5EF4-FFF2-40B4-BE49-F238E27FC236}">
                <a16:creationId xmlns:a16="http://schemas.microsoft.com/office/drawing/2014/main" id="{E78344F2-695B-4D67-8294-0A0D76453BCA}"/>
              </a:ext>
            </a:extLst>
          </p:cNvPr>
          <p:cNvSpPr txBox="1"/>
          <p:nvPr/>
        </p:nvSpPr>
        <p:spPr>
          <a:xfrm>
            <a:off x="3590366" y="35311"/>
            <a:ext cx="5691074" cy="830997"/>
          </a:xfrm>
          <a:prstGeom prst="rect">
            <a:avLst/>
          </a:prstGeom>
          <a:noFill/>
        </p:spPr>
        <p:txBody>
          <a:bodyPr wrap="square" rtlCol="0">
            <a:spAutoFit/>
          </a:bodyPr>
          <a:lstStyle/>
          <a:p>
            <a:pPr algn="ctr"/>
            <a:r>
              <a:rPr lang="it-IT" sz="4800" dirty="0">
                <a:ln w="0"/>
                <a:solidFill>
                  <a:schemeClr val="accent2">
                    <a:lumMod val="50000"/>
                  </a:schemeClr>
                </a:solidFill>
                <a:effectLst>
                  <a:outerShdw blurRad="38100" dist="25400" dir="5400000" algn="ctr" rotWithShape="0">
                    <a:srgbClr val="6E747A">
                      <a:alpha val="43000"/>
                    </a:srgbClr>
                  </a:outerShdw>
                </a:effectLst>
              </a:rPr>
              <a:t>Tipi di impresa</a:t>
            </a:r>
          </a:p>
        </p:txBody>
      </p:sp>
      <p:sp>
        <p:nvSpPr>
          <p:cNvPr id="45" name="CasellaDiTesto 44">
            <a:extLst>
              <a:ext uri="{FF2B5EF4-FFF2-40B4-BE49-F238E27FC236}">
                <a16:creationId xmlns:a16="http://schemas.microsoft.com/office/drawing/2014/main" id="{F611E8B3-E5BD-487B-9321-41E33652212D}"/>
              </a:ext>
            </a:extLst>
          </p:cNvPr>
          <p:cNvSpPr txBox="1"/>
          <p:nvPr/>
        </p:nvSpPr>
        <p:spPr>
          <a:xfrm>
            <a:off x="7235468" y="4569897"/>
            <a:ext cx="2918934" cy="1569660"/>
          </a:xfrm>
          <a:prstGeom prst="rect">
            <a:avLst/>
          </a:prstGeom>
          <a:noFill/>
        </p:spPr>
        <p:txBody>
          <a:bodyPr wrap="square" rtlCol="0">
            <a:spAutoFit/>
          </a:bodyPr>
          <a:lstStyle/>
          <a:p>
            <a:pPr algn="ctr"/>
            <a:r>
              <a:rPr lang="it-IT" sz="2400" dirty="0">
                <a:ln w="0"/>
                <a:solidFill>
                  <a:schemeClr val="accent2">
                    <a:lumMod val="50000"/>
                  </a:schemeClr>
                </a:solidFill>
                <a:effectLst>
                  <a:outerShdw blurRad="38100" dist="25400" dir="5400000" algn="ctr" rotWithShape="0">
                    <a:srgbClr val="6E747A">
                      <a:alpha val="43000"/>
                    </a:srgbClr>
                  </a:outerShdw>
                </a:effectLst>
              </a:rPr>
              <a:t>IMPRESE CHE VENDONO I LORO PRODOTTI AD ALTRE IMPRESE</a:t>
            </a:r>
          </a:p>
        </p:txBody>
      </p:sp>
      <p:grpSp>
        <p:nvGrpSpPr>
          <p:cNvPr id="4" name="Gruppo 3">
            <a:extLst>
              <a:ext uri="{FF2B5EF4-FFF2-40B4-BE49-F238E27FC236}">
                <a16:creationId xmlns:a16="http://schemas.microsoft.com/office/drawing/2014/main" id="{334DF3A5-8521-48E0-885B-2F919B800F2C}"/>
              </a:ext>
            </a:extLst>
          </p:cNvPr>
          <p:cNvGrpSpPr/>
          <p:nvPr/>
        </p:nvGrpSpPr>
        <p:grpSpPr>
          <a:xfrm>
            <a:off x="7023617" y="1385428"/>
            <a:ext cx="5113047" cy="5065220"/>
            <a:chOff x="7023617" y="1385428"/>
            <a:chExt cx="5113047" cy="5065220"/>
          </a:xfrm>
        </p:grpSpPr>
        <p:sp>
          <p:nvSpPr>
            <p:cNvPr id="43" name="Parentesi graffa aperta 42">
              <a:extLst>
                <a:ext uri="{FF2B5EF4-FFF2-40B4-BE49-F238E27FC236}">
                  <a16:creationId xmlns:a16="http://schemas.microsoft.com/office/drawing/2014/main" id="{65318208-5BFE-47F2-A1F2-C50F54BF09A3}"/>
                </a:ext>
              </a:extLst>
            </p:cNvPr>
            <p:cNvSpPr/>
            <p:nvPr/>
          </p:nvSpPr>
          <p:spPr>
            <a:xfrm>
              <a:off x="7023617" y="1385428"/>
              <a:ext cx="571024" cy="5065220"/>
            </a:xfrm>
            <a:prstGeom prst="leftBrace">
              <a:avLst>
                <a:gd name="adj1" fmla="val 97346"/>
                <a:gd name="adj2" fmla="val 49105"/>
              </a:avLst>
            </a:prstGeom>
            <a:ln w="38100">
              <a:solidFill>
                <a:srgbClr val="843C0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3" name="Gruppo 2">
              <a:extLst>
                <a:ext uri="{FF2B5EF4-FFF2-40B4-BE49-F238E27FC236}">
                  <a16:creationId xmlns:a16="http://schemas.microsoft.com/office/drawing/2014/main" id="{EFD9D8F7-2080-41BD-89CB-B53A3FD2E28B}"/>
                </a:ext>
              </a:extLst>
            </p:cNvPr>
            <p:cNvGrpSpPr/>
            <p:nvPr/>
          </p:nvGrpSpPr>
          <p:grpSpPr>
            <a:xfrm>
              <a:off x="7235468" y="1899389"/>
              <a:ext cx="4901196" cy="1589438"/>
              <a:chOff x="7235468" y="1899389"/>
              <a:chExt cx="4901196" cy="1589438"/>
            </a:xfrm>
          </p:grpSpPr>
          <p:sp>
            <p:nvSpPr>
              <p:cNvPr id="44" name="CasellaDiTesto 43">
                <a:extLst>
                  <a:ext uri="{FF2B5EF4-FFF2-40B4-BE49-F238E27FC236}">
                    <a16:creationId xmlns:a16="http://schemas.microsoft.com/office/drawing/2014/main" id="{D5251C60-029F-4DDB-95C1-932015C84943}"/>
                  </a:ext>
                </a:extLst>
              </p:cNvPr>
              <p:cNvSpPr txBox="1"/>
              <p:nvPr/>
            </p:nvSpPr>
            <p:spPr>
              <a:xfrm>
                <a:off x="7235468" y="1919167"/>
                <a:ext cx="2918934" cy="1569660"/>
              </a:xfrm>
              <a:prstGeom prst="rect">
                <a:avLst/>
              </a:prstGeom>
              <a:noFill/>
            </p:spPr>
            <p:txBody>
              <a:bodyPr wrap="square" rtlCol="0">
                <a:spAutoFit/>
              </a:bodyPr>
              <a:lstStyle/>
              <a:p>
                <a:pPr algn="ctr"/>
                <a:r>
                  <a:rPr lang="it-IT" sz="2400" dirty="0">
                    <a:ln w="0"/>
                    <a:solidFill>
                      <a:schemeClr val="accent2">
                        <a:lumMod val="50000"/>
                      </a:schemeClr>
                    </a:solidFill>
                    <a:effectLst>
                      <a:outerShdw blurRad="38100" dist="25400" dir="5400000" algn="ctr" rotWithShape="0">
                        <a:srgbClr val="6E747A">
                          <a:alpha val="43000"/>
                        </a:srgbClr>
                      </a:outerShdw>
                    </a:effectLst>
                  </a:rPr>
                  <a:t>IMPRESE CHE VENDONO I LORO PRODOTTI AI CONSUMATORI</a:t>
                </a:r>
              </a:p>
            </p:txBody>
          </p:sp>
          <p:pic>
            <p:nvPicPr>
              <p:cNvPr id="11" name="Immagine 10" descr="Immagine che contiene grafica vettoriale&#10;&#10;Descrizione generata con affidabilità elevata">
                <a:extLst>
                  <a:ext uri="{FF2B5EF4-FFF2-40B4-BE49-F238E27FC236}">
                    <a16:creationId xmlns:a16="http://schemas.microsoft.com/office/drawing/2014/main" id="{0612F9CE-ECE2-41B1-8C53-EEA5559229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078310" y="1899389"/>
                <a:ext cx="2058354" cy="1416158"/>
              </a:xfrm>
              <a:prstGeom prst="rect">
                <a:avLst/>
              </a:prstGeom>
            </p:spPr>
          </p:pic>
        </p:grpSp>
      </p:grpSp>
      <p:pic>
        <p:nvPicPr>
          <p:cNvPr id="46" name="Immagine 45" descr="Immagine che contiene grafica vettoriale&#10;&#10;Descrizione generata con affidabilità elevata">
            <a:extLst>
              <a:ext uri="{FF2B5EF4-FFF2-40B4-BE49-F238E27FC236}">
                <a16:creationId xmlns:a16="http://schemas.microsoft.com/office/drawing/2014/main" id="{BEF643AC-0219-4F67-BBBC-FB02083DB7E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67688" y="4646648"/>
            <a:ext cx="1679598" cy="1416158"/>
          </a:xfrm>
          <a:prstGeom prst="rect">
            <a:avLst/>
          </a:prstGeom>
        </p:spPr>
      </p:pic>
    </p:spTree>
    <p:extLst>
      <p:ext uri="{BB962C8B-B14F-4D97-AF65-F5344CB8AC3E}">
        <p14:creationId xmlns:p14="http://schemas.microsoft.com/office/powerpoint/2010/main" val="8919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arn(inVertical)">
                                      <p:cBhvr>
                                        <p:cTn id="32" dur="500"/>
                                        <p:tgtEl>
                                          <p:spTgt spid="45"/>
                                        </p:tgtEl>
                                      </p:cBhvr>
                                    </p:animEffect>
                                  </p:childTnLst>
                                </p:cTn>
                              </p:par>
                              <p:par>
                                <p:cTn id="33" presetID="16" presetClass="entr" presetSubtype="21"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barn(inVertical)">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0B571098-B863-4332-8A98-20EA2BA600C9}"/>
              </a:ext>
            </a:extLst>
          </p:cNvPr>
          <p:cNvSpPr txBox="1"/>
          <p:nvPr/>
        </p:nvSpPr>
        <p:spPr>
          <a:xfrm>
            <a:off x="128791" y="61069"/>
            <a:ext cx="11988800" cy="735714"/>
          </a:xfrm>
          <a:prstGeom prst="rect">
            <a:avLst/>
          </a:prstGeom>
          <a:noFill/>
        </p:spPr>
        <p:txBody>
          <a:bodyPr wrap="square" rtlCol="0">
            <a:spAutoFit/>
          </a:bodyPr>
          <a:lstStyle/>
          <a:p>
            <a:pPr algn="ctr">
              <a:lnSpc>
                <a:spcPts val="5000"/>
              </a:lnSpc>
            </a:pPr>
            <a:r>
              <a:rPr lang="it-IT" sz="4800" dirty="0">
                <a:ln w="0"/>
                <a:solidFill>
                  <a:srgbClr val="002060"/>
                </a:solidFill>
                <a:effectLst>
                  <a:outerShdw blurRad="38100" dist="25400" dir="5400000" algn="ctr" rotWithShape="0">
                    <a:srgbClr val="6E747A">
                      <a:alpha val="43000"/>
                    </a:srgbClr>
                  </a:outerShdw>
                </a:effectLst>
              </a:rPr>
              <a:t>Quante imprese ci sono in provincia di Varese?</a:t>
            </a:r>
          </a:p>
        </p:txBody>
      </p:sp>
      <p:grpSp>
        <p:nvGrpSpPr>
          <p:cNvPr id="5" name="Gruppo 4">
            <a:extLst>
              <a:ext uri="{FF2B5EF4-FFF2-40B4-BE49-F238E27FC236}">
                <a16:creationId xmlns:a16="http://schemas.microsoft.com/office/drawing/2014/main" id="{C5B1F9E3-5AF1-4A69-8D71-9668E6D6DB6A}"/>
              </a:ext>
            </a:extLst>
          </p:cNvPr>
          <p:cNvGrpSpPr/>
          <p:nvPr/>
        </p:nvGrpSpPr>
        <p:grpSpPr>
          <a:xfrm>
            <a:off x="88974" y="1877245"/>
            <a:ext cx="7552839" cy="3730551"/>
            <a:chOff x="88974" y="1877245"/>
            <a:chExt cx="7552839" cy="3730551"/>
          </a:xfrm>
        </p:grpSpPr>
        <p:grpSp>
          <p:nvGrpSpPr>
            <p:cNvPr id="4" name="Gruppo 3">
              <a:extLst>
                <a:ext uri="{FF2B5EF4-FFF2-40B4-BE49-F238E27FC236}">
                  <a16:creationId xmlns:a16="http://schemas.microsoft.com/office/drawing/2014/main" id="{3F89A675-4AE8-4A79-8B39-E039AFC55455}"/>
                </a:ext>
              </a:extLst>
            </p:cNvPr>
            <p:cNvGrpSpPr/>
            <p:nvPr/>
          </p:nvGrpSpPr>
          <p:grpSpPr>
            <a:xfrm>
              <a:off x="2530640" y="3846252"/>
              <a:ext cx="4575021" cy="1131594"/>
              <a:chOff x="2530640" y="3846252"/>
              <a:chExt cx="4575021" cy="1131594"/>
            </a:xfrm>
          </p:grpSpPr>
          <p:sp>
            <p:nvSpPr>
              <p:cNvPr id="17" name="Text Box 3">
                <a:extLst>
                  <a:ext uri="{FF2B5EF4-FFF2-40B4-BE49-F238E27FC236}">
                    <a16:creationId xmlns:a16="http://schemas.microsoft.com/office/drawing/2014/main" id="{723A65A3-FF27-4053-A30B-5DB504D32812}"/>
                  </a:ext>
                </a:extLst>
              </p:cNvPr>
              <p:cNvSpPr txBox="1">
                <a:spLocks noChangeArrowheads="1"/>
              </p:cNvSpPr>
              <p:nvPr/>
            </p:nvSpPr>
            <p:spPr bwMode="auto">
              <a:xfrm>
                <a:off x="3649277" y="4257766"/>
                <a:ext cx="345638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sz="1200" b="1" i="0" u="none" strike="noStrike" kern="1200" baseline="0">
                    <a:solidFill>
                      <a:prstClr val="black"/>
                    </a:solidFill>
                    <a:latin typeface="+mn-lt"/>
                    <a:ea typeface="+mn-ea"/>
                    <a:cs typeface="+mn-cs"/>
                  </a:defRPr>
                </a:pPr>
                <a:r>
                  <a:rPr lang="en-US" sz="2800" dirty="0">
                    <a:solidFill>
                      <a:schemeClr val="tx2"/>
                    </a:solidFill>
                  </a:rPr>
                  <a:t>890 </a:t>
                </a:r>
                <a:r>
                  <a:rPr lang="en-US" sz="2800" dirty="0" err="1">
                    <a:solidFill>
                      <a:schemeClr val="tx2"/>
                    </a:solidFill>
                  </a:rPr>
                  <a:t>mila</a:t>
                </a:r>
                <a:r>
                  <a:rPr lang="en-US" sz="2800" dirty="0">
                    <a:solidFill>
                      <a:schemeClr val="tx2"/>
                    </a:solidFill>
                  </a:rPr>
                  <a:t> </a:t>
                </a:r>
                <a:r>
                  <a:rPr lang="en-US" sz="2800" dirty="0" err="1">
                    <a:solidFill>
                      <a:schemeClr val="tx2"/>
                    </a:solidFill>
                  </a:rPr>
                  <a:t>residenti</a:t>
                </a:r>
                <a:endParaRPr lang="en-US" sz="2800" dirty="0">
                  <a:solidFill>
                    <a:schemeClr val="tx2"/>
                  </a:solidFill>
                </a:endParaRPr>
              </a:p>
            </p:txBody>
          </p:sp>
          <p:pic>
            <p:nvPicPr>
              <p:cNvPr id="22" name="Elemento grafico 21" descr="Gruppo">
                <a:extLst>
                  <a:ext uri="{FF2B5EF4-FFF2-40B4-BE49-F238E27FC236}">
                    <a16:creationId xmlns:a16="http://schemas.microsoft.com/office/drawing/2014/main" id="{8B59877A-8B30-4C4F-AFB2-000E5B1F35F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30640" y="3846252"/>
                <a:ext cx="1131594" cy="1131594"/>
              </a:xfrm>
              <a:prstGeom prst="rect">
                <a:avLst/>
              </a:prstGeom>
            </p:spPr>
          </p:pic>
        </p:grpSp>
        <p:grpSp>
          <p:nvGrpSpPr>
            <p:cNvPr id="2" name="Gruppo 1">
              <a:extLst>
                <a:ext uri="{FF2B5EF4-FFF2-40B4-BE49-F238E27FC236}">
                  <a16:creationId xmlns:a16="http://schemas.microsoft.com/office/drawing/2014/main" id="{D217EB84-6752-4071-9498-21C34BBE238E}"/>
                </a:ext>
              </a:extLst>
            </p:cNvPr>
            <p:cNvGrpSpPr/>
            <p:nvPr/>
          </p:nvGrpSpPr>
          <p:grpSpPr>
            <a:xfrm>
              <a:off x="88974" y="1877245"/>
              <a:ext cx="7552839" cy="3730551"/>
              <a:chOff x="88974" y="1877245"/>
              <a:chExt cx="7552839" cy="3730551"/>
            </a:xfrm>
          </p:grpSpPr>
          <p:pic>
            <p:nvPicPr>
              <p:cNvPr id="3" name="Immagine 2" descr="territorio white.eps">
                <a:extLst>
                  <a:ext uri="{FF2B5EF4-FFF2-40B4-BE49-F238E27FC236}">
                    <a16:creationId xmlns:a16="http://schemas.microsoft.com/office/drawing/2014/main" id="{B48E062D-2F2B-4496-9AA3-D536D76961C1}"/>
                  </a:ext>
                </a:extLst>
              </p:cNvPr>
              <p:cNvPicPr/>
              <p:nvPr/>
            </p:nvPicPr>
            <p:blipFill>
              <a:blip r:embed="rId5"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88974" y="1877245"/>
                <a:ext cx="2797913" cy="3730551"/>
              </a:xfrm>
              <a:prstGeom prst="rect">
                <a:avLst/>
              </a:prstGeom>
            </p:spPr>
          </p:pic>
          <p:pic>
            <p:nvPicPr>
              <p:cNvPr id="13" name="Immagine 28">
                <a:extLst>
                  <a:ext uri="{FF2B5EF4-FFF2-40B4-BE49-F238E27FC236}">
                    <a16:creationId xmlns:a16="http://schemas.microsoft.com/office/drawing/2014/main" id="{72B1735D-F237-4D69-9B5E-5C276005783E}"/>
                  </a:ext>
                </a:extLst>
              </p:cNvPr>
              <p:cNvPicPr>
                <a:picLocks noChangeAspect="1" noChangeArrowheads="1"/>
              </p:cNvPicPr>
              <p:nvPr/>
            </p:nvPicPr>
            <p:blipFill>
              <a:blip r:embed="rId6" cstate="screen">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19105" y="2300555"/>
                <a:ext cx="1230172" cy="656664"/>
              </a:xfrm>
              <a:prstGeom prst="rect">
                <a:avLst/>
              </a:prstGeom>
              <a:noFill/>
              <a:ln w="9525">
                <a:noFill/>
                <a:miter lim="800000"/>
                <a:headEnd/>
                <a:tailEnd/>
              </a:ln>
            </p:spPr>
          </p:pic>
          <p:sp>
            <p:nvSpPr>
              <p:cNvPr id="23" name="Text Box 3">
                <a:extLst>
                  <a:ext uri="{FF2B5EF4-FFF2-40B4-BE49-F238E27FC236}">
                    <a16:creationId xmlns:a16="http://schemas.microsoft.com/office/drawing/2014/main" id="{52EE0892-7194-4D98-8D10-0528243ADC4F}"/>
                  </a:ext>
                </a:extLst>
              </p:cNvPr>
              <p:cNvSpPr txBox="1">
                <a:spLocks noChangeArrowheads="1"/>
              </p:cNvSpPr>
              <p:nvPr/>
            </p:nvSpPr>
            <p:spPr bwMode="auto">
              <a:xfrm>
                <a:off x="3752394" y="2237139"/>
                <a:ext cx="3889419"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defRPr sz="1200" b="1" i="0" u="none" strike="noStrike" kern="1200" baseline="0">
                    <a:solidFill>
                      <a:prstClr val="black"/>
                    </a:solidFill>
                    <a:latin typeface="+mn-lt"/>
                    <a:ea typeface="+mn-ea"/>
                    <a:cs typeface="+mn-cs"/>
                  </a:defRPr>
                </a:pPr>
                <a:r>
                  <a:rPr lang="en-US" sz="2800" dirty="0">
                    <a:solidFill>
                      <a:schemeClr val="tx2"/>
                    </a:solidFill>
                  </a:rPr>
                  <a:t>60 </a:t>
                </a:r>
                <a:r>
                  <a:rPr lang="en-US" sz="2800" dirty="0" err="1">
                    <a:solidFill>
                      <a:schemeClr val="tx2"/>
                    </a:solidFill>
                  </a:rPr>
                  <a:t>mila</a:t>
                </a:r>
                <a:r>
                  <a:rPr lang="en-US" sz="2800" dirty="0">
                    <a:solidFill>
                      <a:schemeClr val="tx2"/>
                    </a:solidFill>
                  </a:rPr>
                  <a:t> </a:t>
                </a:r>
                <a:r>
                  <a:rPr lang="en-US" sz="2800" dirty="0" err="1">
                    <a:solidFill>
                      <a:schemeClr val="tx2"/>
                    </a:solidFill>
                  </a:rPr>
                  <a:t>imprese</a:t>
                </a:r>
                <a:r>
                  <a:rPr lang="en-US" sz="2800" dirty="0">
                    <a:solidFill>
                      <a:schemeClr val="tx2"/>
                    </a:solidFill>
                  </a:rPr>
                  <a:t> </a:t>
                </a:r>
              </a:p>
              <a:p>
                <a:pPr>
                  <a:defRPr sz="1200" b="1" i="0" u="none" strike="noStrike" kern="1200" baseline="0">
                    <a:solidFill>
                      <a:prstClr val="black"/>
                    </a:solidFill>
                    <a:latin typeface="+mn-lt"/>
                    <a:ea typeface="+mn-ea"/>
                    <a:cs typeface="+mn-cs"/>
                  </a:defRPr>
                </a:pPr>
                <a:r>
                  <a:rPr lang="en-US" sz="1600" dirty="0">
                    <a:solidFill>
                      <a:schemeClr val="tx2"/>
                    </a:solidFill>
                  </a:rPr>
                  <a:t>(</a:t>
                </a:r>
                <a:r>
                  <a:rPr lang="en-US" sz="1600" dirty="0" err="1">
                    <a:solidFill>
                      <a:schemeClr val="tx2"/>
                    </a:solidFill>
                  </a:rPr>
                  <a:t>sono</a:t>
                </a:r>
                <a:r>
                  <a:rPr lang="en-US" sz="1600" dirty="0">
                    <a:solidFill>
                      <a:schemeClr val="tx2"/>
                    </a:solidFill>
                  </a:rPr>
                  <a:t> </a:t>
                </a:r>
                <a:r>
                  <a:rPr lang="en-US" sz="1600" dirty="0" err="1">
                    <a:solidFill>
                      <a:schemeClr val="tx2"/>
                    </a:solidFill>
                  </a:rPr>
                  <a:t>tante</a:t>
                </a:r>
                <a:r>
                  <a:rPr lang="en-US" sz="1600" dirty="0">
                    <a:solidFill>
                      <a:schemeClr val="tx2"/>
                    </a:solidFill>
                  </a:rPr>
                  <a:t>: in Italia </a:t>
                </a:r>
                <a:r>
                  <a:rPr lang="en-US" sz="1600" dirty="0" err="1">
                    <a:solidFill>
                      <a:schemeClr val="tx2"/>
                    </a:solidFill>
                  </a:rPr>
                  <a:t>ce</a:t>
                </a:r>
                <a:r>
                  <a:rPr lang="en-US" sz="1600" dirty="0">
                    <a:solidFill>
                      <a:schemeClr val="tx2"/>
                    </a:solidFill>
                  </a:rPr>
                  <a:t> ne </a:t>
                </a:r>
                <a:r>
                  <a:rPr lang="en-US" sz="1600" dirty="0" err="1">
                    <a:solidFill>
                      <a:schemeClr val="tx2"/>
                    </a:solidFill>
                  </a:rPr>
                  <a:t>sono</a:t>
                </a:r>
                <a:r>
                  <a:rPr lang="en-US" sz="1600" dirty="0">
                    <a:solidFill>
                      <a:schemeClr val="tx2"/>
                    </a:solidFill>
                  </a:rPr>
                  <a:t> 5 </a:t>
                </a:r>
                <a:r>
                  <a:rPr lang="en-US" sz="1600" dirty="0" err="1">
                    <a:solidFill>
                      <a:schemeClr val="tx2"/>
                    </a:solidFill>
                  </a:rPr>
                  <a:t>milioni</a:t>
                </a:r>
                <a:r>
                  <a:rPr lang="en-US" sz="1600" dirty="0">
                    <a:solidFill>
                      <a:schemeClr val="tx2"/>
                    </a:solidFill>
                  </a:rPr>
                  <a:t>!) </a:t>
                </a:r>
              </a:p>
            </p:txBody>
          </p:sp>
        </p:grpSp>
      </p:grpSp>
      <p:cxnSp>
        <p:nvCxnSpPr>
          <p:cNvPr id="30" name="Connettore 2 29">
            <a:extLst>
              <a:ext uri="{FF2B5EF4-FFF2-40B4-BE49-F238E27FC236}">
                <a16:creationId xmlns:a16="http://schemas.microsoft.com/office/drawing/2014/main" id="{67F749AC-BF4F-46EB-B814-B7D7711260FC}"/>
              </a:ext>
            </a:extLst>
          </p:cNvPr>
          <p:cNvCxnSpPr>
            <a:cxnSpLocks/>
          </p:cNvCxnSpPr>
          <p:nvPr/>
        </p:nvCxnSpPr>
        <p:spPr>
          <a:xfrm>
            <a:off x="6770991" y="3846252"/>
            <a:ext cx="1068946" cy="0"/>
          </a:xfrm>
          <a:prstGeom prst="straightConnector1">
            <a:avLst/>
          </a:prstGeom>
          <a:ln w="203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uppo 5">
            <a:extLst>
              <a:ext uri="{FF2B5EF4-FFF2-40B4-BE49-F238E27FC236}">
                <a16:creationId xmlns:a16="http://schemas.microsoft.com/office/drawing/2014/main" id="{F23BE689-A5F0-42E0-B121-03C491F29FD0}"/>
              </a:ext>
            </a:extLst>
          </p:cNvPr>
          <p:cNvGrpSpPr/>
          <p:nvPr/>
        </p:nvGrpSpPr>
        <p:grpSpPr>
          <a:xfrm>
            <a:off x="8099381" y="2285005"/>
            <a:ext cx="3905893" cy="4358864"/>
            <a:chOff x="8099381" y="2285005"/>
            <a:chExt cx="3905893" cy="4358864"/>
          </a:xfrm>
        </p:grpSpPr>
        <p:sp>
          <p:nvSpPr>
            <p:cNvPr id="24" name="Text Box 3">
              <a:extLst>
                <a:ext uri="{FF2B5EF4-FFF2-40B4-BE49-F238E27FC236}">
                  <a16:creationId xmlns:a16="http://schemas.microsoft.com/office/drawing/2014/main" id="{78A762B9-6DAC-43E8-8CF2-76218173B0D3}"/>
                </a:ext>
              </a:extLst>
            </p:cNvPr>
            <p:cNvSpPr txBox="1">
              <a:spLocks noChangeArrowheads="1"/>
            </p:cNvSpPr>
            <p:nvPr/>
          </p:nvSpPr>
          <p:spPr bwMode="auto">
            <a:xfrm>
              <a:off x="8115855" y="4905150"/>
              <a:ext cx="3889419" cy="1738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defRPr sz="1200" b="1" i="0" u="none" strike="noStrike" kern="1200" baseline="0">
                  <a:solidFill>
                    <a:prstClr val="black"/>
                  </a:solidFill>
                  <a:latin typeface="+mn-lt"/>
                  <a:ea typeface="+mn-ea"/>
                  <a:cs typeface="+mn-cs"/>
                </a:defRPr>
              </a:pPr>
              <a:r>
                <a:rPr lang="en-US" sz="2800" dirty="0" err="1">
                  <a:solidFill>
                    <a:schemeClr val="tx2"/>
                  </a:solidFill>
                </a:rPr>
                <a:t>Esiste</a:t>
              </a:r>
              <a:r>
                <a:rPr lang="en-US" sz="2800" dirty="0">
                  <a:solidFill>
                    <a:schemeClr val="tx2"/>
                  </a:solidFill>
                </a:rPr>
                <a:t> </a:t>
              </a:r>
              <a:r>
                <a:rPr lang="en-US" sz="2800" dirty="0" err="1">
                  <a:solidFill>
                    <a:schemeClr val="tx2"/>
                  </a:solidFill>
                </a:rPr>
                <a:t>un’impresa</a:t>
              </a:r>
              <a:r>
                <a:rPr lang="en-US" sz="2800" dirty="0">
                  <a:solidFill>
                    <a:schemeClr val="tx2"/>
                  </a:solidFill>
                </a:rPr>
                <a:t> </a:t>
              </a:r>
            </a:p>
            <a:p>
              <a:pPr algn="ctr">
                <a:defRPr sz="1200" b="1" i="0" u="none" strike="noStrike" kern="1200" baseline="0">
                  <a:solidFill>
                    <a:prstClr val="black"/>
                  </a:solidFill>
                  <a:latin typeface="+mn-lt"/>
                  <a:ea typeface="+mn-ea"/>
                  <a:cs typeface="+mn-cs"/>
                </a:defRPr>
              </a:pPr>
              <a:r>
                <a:rPr lang="en-US" sz="2800" dirty="0" err="1">
                  <a:solidFill>
                    <a:schemeClr val="tx2"/>
                  </a:solidFill>
                </a:rPr>
                <a:t>ogni</a:t>
              </a:r>
              <a:r>
                <a:rPr lang="en-US" sz="2800" dirty="0">
                  <a:solidFill>
                    <a:schemeClr val="tx2"/>
                  </a:solidFill>
                </a:rPr>
                <a:t> 15 </a:t>
              </a:r>
              <a:r>
                <a:rPr lang="en-US" sz="2800" dirty="0" err="1">
                  <a:solidFill>
                    <a:schemeClr val="tx2"/>
                  </a:solidFill>
                </a:rPr>
                <a:t>persone</a:t>
              </a:r>
              <a:r>
                <a:rPr lang="en-US" sz="2800" dirty="0">
                  <a:solidFill>
                    <a:schemeClr val="tx2"/>
                  </a:solidFill>
                </a:rPr>
                <a:t>!</a:t>
              </a:r>
            </a:p>
          </p:txBody>
        </p:sp>
        <p:grpSp>
          <p:nvGrpSpPr>
            <p:cNvPr id="36" name="Gruppo 35">
              <a:extLst>
                <a:ext uri="{FF2B5EF4-FFF2-40B4-BE49-F238E27FC236}">
                  <a16:creationId xmlns:a16="http://schemas.microsoft.com/office/drawing/2014/main" id="{B16D685B-39F5-4033-9C63-B2B5B08E2B45}"/>
                </a:ext>
              </a:extLst>
            </p:cNvPr>
            <p:cNvGrpSpPr/>
            <p:nvPr/>
          </p:nvGrpSpPr>
          <p:grpSpPr>
            <a:xfrm>
              <a:off x="8099381" y="2285005"/>
              <a:ext cx="3889419" cy="2287990"/>
              <a:chOff x="8099381" y="2202640"/>
              <a:chExt cx="3889419" cy="2287990"/>
            </a:xfrm>
          </p:grpSpPr>
          <p:pic>
            <p:nvPicPr>
              <p:cNvPr id="20" name="Immagine 19" descr="Immagine che contiene grafica vettoriale&#10;&#10;Descrizione generata con affidabilità elevata">
                <a:extLst>
                  <a:ext uri="{FF2B5EF4-FFF2-40B4-BE49-F238E27FC236}">
                    <a16:creationId xmlns:a16="http://schemas.microsoft.com/office/drawing/2014/main" id="{601DD134-BC86-477F-A728-CD2F29187E4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94966" y="2803580"/>
                <a:ext cx="1362769" cy="1149023"/>
              </a:xfrm>
              <a:prstGeom prst="rect">
                <a:avLst/>
              </a:prstGeom>
            </p:spPr>
          </p:pic>
          <p:grpSp>
            <p:nvGrpSpPr>
              <p:cNvPr id="29" name="Gruppo 28">
                <a:extLst>
                  <a:ext uri="{FF2B5EF4-FFF2-40B4-BE49-F238E27FC236}">
                    <a16:creationId xmlns:a16="http://schemas.microsoft.com/office/drawing/2014/main" id="{090214A8-0884-4CF5-A77A-8C7BE537950E}"/>
                  </a:ext>
                </a:extLst>
              </p:cNvPr>
              <p:cNvGrpSpPr/>
              <p:nvPr/>
            </p:nvGrpSpPr>
            <p:grpSpPr>
              <a:xfrm>
                <a:off x="10060565" y="2724854"/>
                <a:ext cx="1671928" cy="1306474"/>
                <a:chOff x="7494286" y="5171599"/>
                <a:chExt cx="2121121" cy="1657482"/>
              </a:xfrm>
            </p:grpSpPr>
            <p:pic>
              <p:nvPicPr>
                <p:cNvPr id="25" name="Elemento grafico 24" descr="Gruppo">
                  <a:extLst>
                    <a:ext uri="{FF2B5EF4-FFF2-40B4-BE49-F238E27FC236}">
                      <a16:creationId xmlns:a16="http://schemas.microsoft.com/office/drawing/2014/main" id="{B6EF8B80-85A7-461C-862F-D7DD5F6079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94286" y="5171599"/>
                  <a:ext cx="1131594" cy="1131594"/>
                </a:xfrm>
                <a:prstGeom prst="rect">
                  <a:avLst/>
                </a:prstGeom>
              </p:spPr>
            </p:pic>
            <p:pic>
              <p:nvPicPr>
                <p:cNvPr id="26" name="Elemento grafico 25" descr="Gruppo">
                  <a:extLst>
                    <a:ext uri="{FF2B5EF4-FFF2-40B4-BE49-F238E27FC236}">
                      <a16:creationId xmlns:a16="http://schemas.microsoft.com/office/drawing/2014/main" id="{018F79D5-1C71-4D6C-8BE7-F03A30F877F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83813" y="5171599"/>
                  <a:ext cx="1131594" cy="1131594"/>
                </a:xfrm>
                <a:prstGeom prst="rect">
                  <a:avLst/>
                </a:prstGeom>
              </p:spPr>
            </p:pic>
            <p:pic>
              <p:nvPicPr>
                <p:cNvPr id="27" name="Elemento grafico 26" descr="Gruppo">
                  <a:extLst>
                    <a:ext uri="{FF2B5EF4-FFF2-40B4-BE49-F238E27FC236}">
                      <a16:creationId xmlns:a16="http://schemas.microsoft.com/office/drawing/2014/main" id="{DF86A248-D883-403F-8EC6-C1F8DC1D7A9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08049" y="5697487"/>
                  <a:ext cx="1131594" cy="1131594"/>
                </a:xfrm>
                <a:prstGeom prst="rect">
                  <a:avLst/>
                </a:prstGeom>
              </p:spPr>
            </p:pic>
            <p:pic>
              <p:nvPicPr>
                <p:cNvPr id="28" name="Elemento grafico 27" descr="Gruppo">
                  <a:extLst>
                    <a:ext uri="{FF2B5EF4-FFF2-40B4-BE49-F238E27FC236}">
                      <a16:creationId xmlns:a16="http://schemas.microsoft.com/office/drawing/2014/main" id="{616AC953-CBD0-49F6-BFDA-BB87E912F379}"/>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27811"/>
                <a:stretch/>
              </p:blipFill>
              <p:spPr>
                <a:xfrm>
                  <a:off x="8597576" y="5697487"/>
                  <a:ext cx="816879" cy="1131594"/>
                </a:xfrm>
                <a:prstGeom prst="rect">
                  <a:avLst/>
                </a:prstGeom>
              </p:spPr>
            </p:pic>
          </p:grpSp>
          <p:sp>
            <p:nvSpPr>
              <p:cNvPr id="35" name="Ovale 34">
                <a:extLst>
                  <a:ext uri="{FF2B5EF4-FFF2-40B4-BE49-F238E27FC236}">
                    <a16:creationId xmlns:a16="http://schemas.microsoft.com/office/drawing/2014/main" id="{55957370-5F70-44E3-A3AA-92D7985919A4}"/>
                  </a:ext>
                </a:extLst>
              </p:cNvPr>
              <p:cNvSpPr/>
              <p:nvPr/>
            </p:nvSpPr>
            <p:spPr>
              <a:xfrm>
                <a:off x="8099381" y="2202640"/>
                <a:ext cx="3889419" cy="2287990"/>
              </a:xfrm>
              <a:prstGeom prst="ellipse">
                <a:avLst/>
              </a:prstGeom>
              <a:noFill/>
              <a:ln w="38100">
                <a:solidFill>
                  <a:srgbClr val="FFA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139247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656564F-B7BF-4D3A-AAAC-28389932EEC2}"/>
              </a:ext>
            </a:extLst>
          </p:cNvPr>
          <p:cNvSpPr txBox="1"/>
          <p:nvPr/>
        </p:nvSpPr>
        <p:spPr>
          <a:xfrm>
            <a:off x="0" y="61069"/>
            <a:ext cx="12117591" cy="708656"/>
          </a:xfrm>
          <a:prstGeom prst="rect">
            <a:avLst/>
          </a:prstGeom>
          <a:noFill/>
        </p:spPr>
        <p:txBody>
          <a:bodyPr wrap="square" rtlCol="0">
            <a:spAutoFit/>
          </a:bodyPr>
          <a:lstStyle/>
          <a:p>
            <a:pPr algn="ctr">
              <a:lnSpc>
                <a:spcPts val="5000"/>
              </a:lnSpc>
            </a:pPr>
            <a:r>
              <a:rPr lang="it-IT" sz="4000" dirty="0">
                <a:ln w="0"/>
                <a:solidFill>
                  <a:srgbClr val="002060"/>
                </a:solidFill>
                <a:effectLst>
                  <a:outerShdw blurRad="38100" dist="25400" dir="5400000" algn="ctr" rotWithShape="0">
                    <a:srgbClr val="6E747A">
                      <a:alpha val="43000"/>
                    </a:srgbClr>
                  </a:outerShdw>
                </a:effectLst>
              </a:rPr>
              <a:t>Sono principalmente imprese piccole o piccolissime…</a:t>
            </a:r>
          </a:p>
        </p:txBody>
      </p:sp>
      <p:grpSp>
        <p:nvGrpSpPr>
          <p:cNvPr id="21" name="Gruppo 20">
            <a:extLst>
              <a:ext uri="{FF2B5EF4-FFF2-40B4-BE49-F238E27FC236}">
                <a16:creationId xmlns:a16="http://schemas.microsoft.com/office/drawing/2014/main" id="{FE262256-014C-4E35-8375-EB3A0BC43C27}"/>
              </a:ext>
            </a:extLst>
          </p:cNvPr>
          <p:cNvGrpSpPr/>
          <p:nvPr/>
        </p:nvGrpSpPr>
        <p:grpSpPr>
          <a:xfrm>
            <a:off x="0" y="839409"/>
            <a:ext cx="4769234" cy="3678819"/>
            <a:chOff x="242959" y="1587353"/>
            <a:chExt cx="5610691" cy="4327889"/>
          </a:xfrm>
        </p:grpSpPr>
        <p:sp>
          <p:nvSpPr>
            <p:cNvPr id="12" name="Text Box 3">
              <a:extLst>
                <a:ext uri="{FF2B5EF4-FFF2-40B4-BE49-F238E27FC236}">
                  <a16:creationId xmlns:a16="http://schemas.microsoft.com/office/drawing/2014/main" id="{5E215B9F-9350-4308-A1A4-F742A0B572FA}"/>
                </a:ext>
              </a:extLst>
            </p:cNvPr>
            <p:cNvSpPr txBox="1">
              <a:spLocks noChangeArrowheads="1"/>
            </p:cNvSpPr>
            <p:nvPr/>
          </p:nvSpPr>
          <p:spPr bwMode="auto">
            <a:xfrm>
              <a:off x="517614" y="4884651"/>
              <a:ext cx="5061380" cy="1030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defRPr sz="1200" b="1" i="0" u="none" strike="noStrike" kern="1200" baseline="0">
                  <a:solidFill>
                    <a:prstClr val="black"/>
                  </a:solidFill>
                  <a:latin typeface="+mn-lt"/>
                  <a:ea typeface="+mn-ea"/>
                  <a:cs typeface="+mn-cs"/>
                </a:defRPr>
              </a:pPr>
              <a:r>
                <a:rPr lang="en-US" sz="2800" dirty="0">
                  <a:solidFill>
                    <a:schemeClr val="tx2"/>
                  </a:solidFill>
                </a:rPr>
                <a:t>Quasi </a:t>
              </a:r>
              <a:r>
                <a:rPr lang="en-US" sz="2800" dirty="0" err="1">
                  <a:solidFill>
                    <a:schemeClr val="tx2"/>
                  </a:solidFill>
                </a:rPr>
                <a:t>tutte</a:t>
              </a:r>
              <a:r>
                <a:rPr lang="en-US" sz="2800" dirty="0">
                  <a:solidFill>
                    <a:schemeClr val="tx2"/>
                  </a:solidFill>
                </a:rPr>
                <a:t> le </a:t>
              </a:r>
              <a:r>
                <a:rPr lang="en-US" sz="2800" dirty="0" err="1">
                  <a:solidFill>
                    <a:schemeClr val="tx2"/>
                  </a:solidFill>
                </a:rPr>
                <a:t>aziende</a:t>
              </a:r>
              <a:r>
                <a:rPr lang="en-US" sz="2800" dirty="0">
                  <a:solidFill>
                    <a:schemeClr val="tx2"/>
                  </a:solidFill>
                </a:rPr>
                <a:t> del </a:t>
              </a:r>
              <a:r>
                <a:rPr lang="en-US" sz="2800" dirty="0" err="1">
                  <a:solidFill>
                    <a:schemeClr val="tx2"/>
                  </a:solidFill>
                </a:rPr>
                <a:t>territorio</a:t>
              </a:r>
              <a:r>
                <a:rPr lang="en-US" sz="2800" dirty="0">
                  <a:solidFill>
                    <a:schemeClr val="tx2"/>
                  </a:solidFill>
                </a:rPr>
                <a:t> (94 </a:t>
              </a:r>
              <a:r>
                <a:rPr lang="en-US" sz="2800" dirty="0" err="1">
                  <a:solidFill>
                    <a:schemeClr val="tx2"/>
                  </a:solidFill>
                </a:rPr>
                <a:t>su</a:t>
              </a:r>
              <a:r>
                <a:rPr lang="en-US" sz="2800" dirty="0">
                  <a:solidFill>
                    <a:schemeClr val="tx2"/>
                  </a:solidFill>
                </a:rPr>
                <a:t> 100)…</a:t>
              </a:r>
            </a:p>
          </p:txBody>
        </p:sp>
        <p:pic>
          <p:nvPicPr>
            <p:cNvPr id="17" name="Immagine 16">
              <a:extLst>
                <a:ext uri="{FF2B5EF4-FFF2-40B4-BE49-F238E27FC236}">
                  <a16:creationId xmlns:a16="http://schemas.microsoft.com/office/drawing/2014/main" id="{D508E6CA-7322-4B3E-9E56-C287ACF6C7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959" y="1587353"/>
              <a:ext cx="5610691" cy="3297298"/>
            </a:xfrm>
            <a:prstGeom prst="rect">
              <a:avLst/>
            </a:prstGeom>
          </p:spPr>
        </p:pic>
      </p:grpSp>
      <p:grpSp>
        <p:nvGrpSpPr>
          <p:cNvPr id="27" name="Gruppo 26">
            <a:extLst>
              <a:ext uri="{FF2B5EF4-FFF2-40B4-BE49-F238E27FC236}">
                <a16:creationId xmlns:a16="http://schemas.microsoft.com/office/drawing/2014/main" id="{1B4616D0-FBBD-42A4-B912-543449927991}"/>
              </a:ext>
            </a:extLst>
          </p:cNvPr>
          <p:cNvGrpSpPr/>
          <p:nvPr/>
        </p:nvGrpSpPr>
        <p:grpSpPr>
          <a:xfrm>
            <a:off x="6926826" y="1132805"/>
            <a:ext cx="4701800" cy="3209018"/>
            <a:chOff x="6926826" y="1450305"/>
            <a:chExt cx="4701800" cy="3209018"/>
          </a:xfrm>
        </p:grpSpPr>
        <p:grpSp>
          <p:nvGrpSpPr>
            <p:cNvPr id="8" name="Gruppo 7">
              <a:extLst>
                <a:ext uri="{FF2B5EF4-FFF2-40B4-BE49-F238E27FC236}">
                  <a16:creationId xmlns:a16="http://schemas.microsoft.com/office/drawing/2014/main" id="{F175B452-94E5-4ECC-BA08-655DB370C8C6}"/>
                </a:ext>
              </a:extLst>
            </p:cNvPr>
            <p:cNvGrpSpPr/>
            <p:nvPr/>
          </p:nvGrpSpPr>
          <p:grpSpPr>
            <a:xfrm>
              <a:off x="7950706" y="1450305"/>
              <a:ext cx="2460595" cy="2215998"/>
              <a:chOff x="4730749" y="1930103"/>
              <a:chExt cx="2693107" cy="2425397"/>
            </a:xfrm>
          </p:grpSpPr>
          <p:pic>
            <p:nvPicPr>
              <p:cNvPr id="6" name="Immagine 5">
                <a:extLst>
                  <a:ext uri="{FF2B5EF4-FFF2-40B4-BE49-F238E27FC236}">
                    <a16:creationId xmlns:a16="http://schemas.microsoft.com/office/drawing/2014/main" id="{4AF2F55F-696B-4602-8F67-6EB30C8C3A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5334" y="2653701"/>
                <a:ext cx="2628522" cy="1701799"/>
              </a:xfrm>
              <a:prstGeom prst="rect">
                <a:avLst/>
              </a:prstGeom>
            </p:spPr>
          </p:pic>
          <p:pic>
            <p:nvPicPr>
              <p:cNvPr id="14" name="Immagine 13">
                <a:extLst>
                  <a:ext uri="{FF2B5EF4-FFF2-40B4-BE49-F238E27FC236}">
                    <a16:creationId xmlns:a16="http://schemas.microsoft.com/office/drawing/2014/main" id="{1A798622-25BF-45B9-9F13-9D7BAE8CF4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81740" y="1930103"/>
                <a:ext cx="2628522" cy="1701799"/>
              </a:xfrm>
              <a:prstGeom prst="rect">
                <a:avLst/>
              </a:prstGeom>
            </p:spPr>
          </p:pic>
          <p:pic>
            <p:nvPicPr>
              <p:cNvPr id="16" name="Immagine 15">
                <a:extLst>
                  <a:ext uri="{FF2B5EF4-FFF2-40B4-BE49-F238E27FC236}">
                    <a16:creationId xmlns:a16="http://schemas.microsoft.com/office/drawing/2014/main" id="{FCC5E2D4-93BC-4648-AD12-E5B1F93F10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30749" y="2482401"/>
                <a:ext cx="605177" cy="1701799"/>
              </a:xfrm>
              <a:prstGeom prst="ellipse">
                <a:avLst/>
              </a:prstGeom>
            </p:spPr>
          </p:pic>
        </p:grpSp>
        <p:sp>
          <p:nvSpPr>
            <p:cNvPr id="20" name="Rettangolo 19">
              <a:extLst>
                <a:ext uri="{FF2B5EF4-FFF2-40B4-BE49-F238E27FC236}">
                  <a16:creationId xmlns:a16="http://schemas.microsoft.com/office/drawing/2014/main" id="{660DFC85-C251-44FA-81CC-BE8C49135198}"/>
                </a:ext>
              </a:extLst>
            </p:cNvPr>
            <p:cNvSpPr/>
            <p:nvPr/>
          </p:nvSpPr>
          <p:spPr>
            <a:xfrm>
              <a:off x="6926826" y="4136103"/>
              <a:ext cx="4701800" cy="523220"/>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it-IT" sz="2800" b="1" dirty="0">
                  <a:solidFill>
                    <a:schemeClr val="tx2"/>
                  </a:solidFill>
                </a:rPr>
                <a:t>hanno meno di 10 dipendenti</a:t>
              </a:r>
            </a:p>
          </p:txBody>
        </p:sp>
      </p:grpSp>
      <p:sp>
        <p:nvSpPr>
          <p:cNvPr id="26" name="Freccia in giù 25">
            <a:extLst>
              <a:ext uri="{FF2B5EF4-FFF2-40B4-BE49-F238E27FC236}">
                <a16:creationId xmlns:a16="http://schemas.microsoft.com/office/drawing/2014/main" id="{29B02AB3-7103-43F6-B659-9A802E6300E4}"/>
              </a:ext>
            </a:extLst>
          </p:cNvPr>
          <p:cNvSpPr/>
          <p:nvPr/>
        </p:nvSpPr>
        <p:spPr>
          <a:xfrm>
            <a:off x="5344987" y="4518228"/>
            <a:ext cx="1427615" cy="740413"/>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6172CA1F-C7F3-42AD-B313-650EC85E879C}"/>
              </a:ext>
            </a:extLst>
          </p:cNvPr>
          <p:cNvSpPr/>
          <p:nvPr/>
        </p:nvSpPr>
        <p:spPr>
          <a:xfrm>
            <a:off x="116731" y="5585495"/>
            <a:ext cx="11884128" cy="1091581"/>
          </a:xfrm>
          <a:prstGeom prst="rect">
            <a:avLst/>
          </a:prstGeom>
        </p:spPr>
        <p:txBody>
          <a:bodyPr wrap="square">
            <a:spAutoFit/>
          </a:bodyPr>
          <a:lstStyle/>
          <a:p>
            <a:pPr algn="ctr">
              <a:lnSpc>
                <a:spcPts val="4000"/>
              </a:lnSpc>
              <a:defRPr sz="1200" b="1" i="0" u="none" strike="noStrike" kern="1200" baseline="0">
                <a:solidFill>
                  <a:prstClr val="black"/>
                </a:solidFill>
                <a:latin typeface="+mn-lt"/>
                <a:ea typeface="+mn-ea"/>
                <a:cs typeface="+mn-cs"/>
              </a:defRPr>
            </a:pPr>
            <a:r>
              <a:rPr lang="it-IT" sz="2400" b="1" dirty="0">
                <a:solidFill>
                  <a:schemeClr val="tx2"/>
                </a:solidFill>
              </a:rPr>
              <a:t>Cioè, spesso ci sono meno persone in un’azienda, che in questa classe, ma…</a:t>
            </a:r>
          </a:p>
          <a:p>
            <a:pPr algn="ctr">
              <a:lnSpc>
                <a:spcPts val="4000"/>
              </a:lnSpc>
              <a:defRPr sz="1200" b="1" i="0" u="none" strike="noStrike" kern="1200" baseline="0">
                <a:solidFill>
                  <a:prstClr val="black"/>
                </a:solidFill>
                <a:latin typeface="+mn-lt"/>
                <a:ea typeface="+mn-ea"/>
                <a:cs typeface="+mn-cs"/>
              </a:defRPr>
            </a:pPr>
            <a:r>
              <a:rPr lang="it-IT" sz="3000" b="1" dirty="0">
                <a:solidFill>
                  <a:schemeClr val="tx2"/>
                </a:solidFill>
              </a:rPr>
              <a:t>anche una «piccola impresa», può essere davvero molto, molto grande!</a:t>
            </a:r>
          </a:p>
        </p:txBody>
      </p:sp>
    </p:spTree>
    <p:extLst>
      <p:ext uri="{BB962C8B-B14F-4D97-AF65-F5344CB8AC3E}">
        <p14:creationId xmlns:p14="http://schemas.microsoft.com/office/powerpoint/2010/main" val="39239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12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8000"/>
          </a:schemeClr>
        </a:solidFill>
        <a:effectLst/>
      </p:bgPr>
    </p:bg>
    <p:spTree>
      <p:nvGrpSpPr>
        <p:cNvPr id="1" name=""/>
        <p:cNvGrpSpPr/>
        <p:nvPr/>
      </p:nvGrpSpPr>
      <p:grpSpPr>
        <a:xfrm>
          <a:off x="0" y="0"/>
          <a:ext cx="0" cy="0"/>
          <a:chOff x="0" y="0"/>
          <a:chExt cx="0" cy="0"/>
        </a:xfrm>
      </p:grpSpPr>
      <p:sp>
        <p:nvSpPr>
          <p:cNvPr id="22" name="CasellaDiTesto 21">
            <a:extLst>
              <a:ext uri="{FF2B5EF4-FFF2-40B4-BE49-F238E27FC236}">
                <a16:creationId xmlns:a16="http://schemas.microsoft.com/office/drawing/2014/main" id="{196A74EA-EB5F-416F-A8CE-B8926D2DF26C}"/>
              </a:ext>
            </a:extLst>
          </p:cNvPr>
          <p:cNvSpPr txBox="1"/>
          <p:nvPr/>
        </p:nvSpPr>
        <p:spPr>
          <a:xfrm>
            <a:off x="66671" y="2294666"/>
            <a:ext cx="5141388" cy="1077218"/>
          </a:xfrm>
          <a:prstGeom prst="rect">
            <a:avLst/>
          </a:prstGeom>
          <a:noFill/>
        </p:spPr>
        <p:txBody>
          <a:bodyPr wrap="square" rtlCol="0">
            <a:spAutoFit/>
          </a:bodyPr>
          <a:lstStyle/>
          <a:p>
            <a:pPr algn="ctr"/>
            <a:r>
              <a:rPr lang="it-IT" sz="3200" dirty="0">
                <a:ln w="0"/>
                <a:solidFill>
                  <a:srgbClr val="002060"/>
                </a:solidFill>
                <a:effectLst>
                  <a:outerShdw blurRad="38100" dist="25400" dir="5400000" algn="ctr" rotWithShape="0">
                    <a:srgbClr val="6E747A">
                      <a:alpha val="43000"/>
                    </a:srgbClr>
                  </a:outerShdw>
                </a:effectLst>
              </a:rPr>
              <a:t>128 mila persone lavorano nelle industrie, cioè….</a:t>
            </a:r>
          </a:p>
        </p:txBody>
      </p:sp>
      <p:grpSp>
        <p:nvGrpSpPr>
          <p:cNvPr id="4" name="Gruppo 3">
            <a:extLst>
              <a:ext uri="{FF2B5EF4-FFF2-40B4-BE49-F238E27FC236}">
                <a16:creationId xmlns:a16="http://schemas.microsoft.com/office/drawing/2014/main" id="{0CF2A9D4-EEA5-4443-B3B7-CE04D9E12AD2}"/>
              </a:ext>
            </a:extLst>
          </p:cNvPr>
          <p:cNvGrpSpPr/>
          <p:nvPr/>
        </p:nvGrpSpPr>
        <p:grpSpPr>
          <a:xfrm>
            <a:off x="5514651" y="1753360"/>
            <a:ext cx="6527094" cy="2761464"/>
            <a:chOff x="5514651" y="3779847"/>
            <a:chExt cx="6527094" cy="2761464"/>
          </a:xfrm>
        </p:grpSpPr>
        <p:pic>
          <p:nvPicPr>
            <p:cNvPr id="3" name="Immagine 2" descr="Immagine che contiene edificio&#10;&#10;Descrizione generata con affidabilità molto elevata">
              <a:extLst>
                <a:ext uri="{FF2B5EF4-FFF2-40B4-BE49-F238E27FC236}">
                  <a16:creationId xmlns:a16="http://schemas.microsoft.com/office/drawing/2014/main" id="{4F4C83B3-EC97-4697-AE8C-08EAF055C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4651" y="4321153"/>
              <a:ext cx="3943442" cy="2220158"/>
            </a:xfrm>
            <a:prstGeom prst="rect">
              <a:avLst/>
            </a:prstGeom>
          </p:spPr>
        </p:pic>
        <p:sp>
          <p:nvSpPr>
            <p:cNvPr id="21" name="CasellaDiTesto 20">
              <a:extLst>
                <a:ext uri="{FF2B5EF4-FFF2-40B4-BE49-F238E27FC236}">
                  <a16:creationId xmlns:a16="http://schemas.microsoft.com/office/drawing/2014/main" id="{58331674-47DE-4D1E-A6F0-063FDD3CF9EC}"/>
                </a:ext>
              </a:extLst>
            </p:cNvPr>
            <p:cNvSpPr txBox="1"/>
            <p:nvPr/>
          </p:nvSpPr>
          <p:spPr>
            <a:xfrm>
              <a:off x="5643440" y="3779847"/>
              <a:ext cx="6398304" cy="400110"/>
            </a:xfrm>
            <a:prstGeom prst="rect">
              <a:avLst/>
            </a:prstGeom>
            <a:noFill/>
          </p:spPr>
          <p:txBody>
            <a:bodyPr wrap="square" rtlCol="0">
              <a:spAutoFit/>
            </a:bodyPr>
            <a:lstStyle/>
            <a:p>
              <a:pPr algn="ctr"/>
              <a:r>
                <a:rPr lang="it-IT" sz="2000" b="1" dirty="0">
                  <a:ln w="0"/>
                  <a:solidFill>
                    <a:srgbClr val="002060"/>
                  </a:solidFill>
                </a:rPr>
                <a:t>SI POTREBBE RIEMPIRE 1 STADIO DI SAN SIRO E MEZZO!!</a:t>
              </a:r>
            </a:p>
          </p:txBody>
        </p:sp>
        <p:pic>
          <p:nvPicPr>
            <p:cNvPr id="23" name="Immagine 22" descr="Immagine che contiene edificio&#10;&#10;Descrizione generata con affidabilità molto elevata">
              <a:extLst>
                <a:ext uri="{FF2B5EF4-FFF2-40B4-BE49-F238E27FC236}">
                  <a16:creationId xmlns:a16="http://schemas.microsoft.com/office/drawing/2014/main" id="{626D0280-CA75-4242-9AC6-B6377AEBB6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71277" y="4321153"/>
              <a:ext cx="1970468" cy="2220158"/>
            </a:xfrm>
            <a:prstGeom prst="rect">
              <a:avLst/>
            </a:prstGeom>
          </p:spPr>
        </p:pic>
        <p:sp>
          <p:nvSpPr>
            <p:cNvPr id="27" name="CasellaDiTesto 26">
              <a:extLst>
                <a:ext uri="{FF2B5EF4-FFF2-40B4-BE49-F238E27FC236}">
                  <a16:creationId xmlns:a16="http://schemas.microsoft.com/office/drawing/2014/main" id="{09FA18D1-5156-40AD-8538-EE49A6817A05}"/>
                </a:ext>
              </a:extLst>
            </p:cNvPr>
            <p:cNvSpPr txBox="1"/>
            <p:nvPr/>
          </p:nvSpPr>
          <p:spPr>
            <a:xfrm>
              <a:off x="8569097" y="5110246"/>
              <a:ext cx="2391177" cy="830997"/>
            </a:xfrm>
            <a:prstGeom prst="rect">
              <a:avLst/>
            </a:prstGeom>
            <a:noFill/>
          </p:spPr>
          <p:txBody>
            <a:bodyPr wrap="square" rtlCol="0">
              <a:spAutoFit/>
            </a:bodyPr>
            <a:lstStyle/>
            <a:p>
              <a:pPr algn="ctr"/>
              <a:r>
                <a:rPr lang="it-IT" sz="4800" dirty="0">
                  <a:ln w="0"/>
                  <a:solidFill>
                    <a:srgbClr val="002060"/>
                  </a:solidFill>
                  <a:effectLst>
                    <a:outerShdw blurRad="38100" dist="25400" dir="5400000" algn="ctr" rotWithShape="0">
                      <a:srgbClr val="6E747A">
                        <a:alpha val="43000"/>
                      </a:srgbClr>
                    </a:outerShdw>
                  </a:effectLst>
                </a:rPr>
                <a:t>+</a:t>
              </a:r>
            </a:p>
          </p:txBody>
        </p:sp>
      </p:grpSp>
      <p:pic>
        <p:nvPicPr>
          <p:cNvPr id="32" name="Immagine 31" descr="Immagine che contiene LEGO, giocattolo, interni, tavolo&#10;&#10;Descrizione generata con affidabilità molto elevata">
            <a:extLst>
              <a:ext uri="{FF2B5EF4-FFF2-40B4-BE49-F238E27FC236}">
                <a16:creationId xmlns:a16="http://schemas.microsoft.com/office/drawing/2014/main" id="{80A9EF04-A038-472F-A523-A3975CCCE6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7893" y="4197148"/>
            <a:ext cx="8696887" cy="1494416"/>
          </a:xfrm>
          <a:prstGeom prst="rect">
            <a:avLst/>
          </a:prstGeom>
        </p:spPr>
      </p:pic>
      <p:sp>
        <p:nvSpPr>
          <p:cNvPr id="33" name="CasellaDiTesto 32">
            <a:extLst>
              <a:ext uri="{FF2B5EF4-FFF2-40B4-BE49-F238E27FC236}">
                <a16:creationId xmlns:a16="http://schemas.microsoft.com/office/drawing/2014/main" id="{22BC9722-8A45-4E33-91A2-4AB8197A12B1}"/>
              </a:ext>
            </a:extLst>
          </p:cNvPr>
          <p:cNvSpPr txBox="1"/>
          <p:nvPr/>
        </p:nvSpPr>
        <p:spPr>
          <a:xfrm>
            <a:off x="154546" y="5593686"/>
            <a:ext cx="7044743" cy="1200329"/>
          </a:xfrm>
          <a:prstGeom prst="rect">
            <a:avLst/>
          </a:prstGeom>
          <a:noFill/>
        </p:spPr>
        <p:txBody>
          <a:bodyPr wrap="square" rtlCol="0">
            <a:spAutoFit/>
          </a:bodyPr>
          <a:lstStyle/>
          <a:p>
            <a:pPr algn="ctr"/>
            <a:r>
              <a:rPr lang="it-IT" sz="2400" dirty="0">
                <a:ln w="0"/>
                <a:solidFill>
                  <a:srgbClr val="002060"/>
                </a:solidFill>
                <a:effectLst>
                  <a:outerShdw blurRad="38100" dist="25400" dir="5400000" algn="ctr" rotWithShape="0">
                    <a:srgbClr val="6E747A">
                      <a:alpha val="43000"/>
                    </a:srgbClr>
                  </a:outerShdw>
                </a:effectLst>
              </a:rPr>
              <a:t>3 lavoratori su 10 producono aerei, parti per auto, elettrodomestici, vestiti, occhiali, bottiglie di plastica, coloranti, medicinali…</a:t>
            </a:r>
          </a:p>
        </p:txBody>
      </p:sp>
      <p:sp>
        <p:nvSpPr>
          <p:cNvPr id="34" name="CasellaDiTesto 33">
            <a:extLst>
              <a:ext uri="{FF2B5EF4-FFF2-40B4-BE49-F238E27FC236}">
                <a16:creationId xmlns:a16="http://schemas.microsoft.com/office/drawing/2014/main" id="{76EF767B-E08C-48E1-AAC7-E55E9B650696}"/>
              </a:ext>
            </a:extLst>
          </p:cNvPr>
          <p:cNvSpPr txBox="1"/>
          <p:nvPr/>
        </p:nvSpPr>
        <p:spPr>
          <a:xfrm>
            <a:off x="8422783" y="5941416"/>
            <a:ext cx="3769217" cy="461665"/>
          </a:xfrm>
          <a:prstGeom prst="rect">
            <a:avLst/>
          </a:prstGeom>
          <a:noFill/>
        </p:spPr>
        <p:txBody>
          <a:bodyPr wrap="square" rtlCol="0">
            <a:spAutoFit/>
          </a:bodyPr>
          <a:lstStyle/>
          <a:p>
            <a:pPr algn="ctr"/>
            <a:r>
              <a:rPr lang="it-IT" sz="2400" dirty="0">
                <a:ln w="0"/>
                <a:solidFill>
                  <a:srgbClr val="002060"/>
                </a:solidFill>
                <a:effectLst>
                  <a:outerShdw blurRad="38100" dist="25400" dir="5400000" algn="ctr" rotWithShape="0">
                    <a:srgbClr val="6E747A">
                      <a:alpha val="43000"/>
                    </a:srgbClr>
                  </a:outerShdw>
                </a:effectLst>
              </a:rPr>
              <a:t>SONO DAVVERO TANTI!!!</a:t>
            </a:r>
          </a:p>
        </p:txBody>
      </p:sp>
      <p:cxnSp>
        <p:nvCxnSpPr>
          <p:cNvPr id="15" name="Connettore 2 14">
            <a:extLst>
              <a:ext uri="{FF2B5EF4-FFF2-40B4-BE49-F238E27FC236}">
                <a16:creationId xmlns:a16="http://schemas.microsoft.com/office/drawing/2014/main" id="{023CB9A5-3D51-45B9-8AB7-4182259C29B0}"/>
              </a:ext>
            </a:extLst>
          </p:cNvPr>
          <p:cNvCxnSpPr>
            <a:cxnSpLocks/>
          </p:cNvCxnSpPr>
          <p:nvPr/>
        </p:nvCxnSpPr>
        <p:spPr>
          <a:xfrm>
            <a:off x="7500151" y="6177328"/>
            <a:ext cx="1068946" cy="0"/>
          </a:xfrm>
          <a:prstGeom prst="straightConnector1">
            <a:avLst/>
          </a:prstGeom>
          <a:ln w="203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uppo 1">
            <a:extLst>
              <a:ext uri="{FF2B5EF4-FFF2-40B4-BE49-F238E27FC236}">
                <a16:creationId xmlns:a16="http://schemas.microsoft.com/office/drawing/2014/main" id="{562D3778-A185-4C1B-A15E-3EC48D896605}"/>
              </a:ext>
            </a:extLst>
          </p:cNvPr>
          <p:cNvGrpSpPr/>
          <p:nvPr/>
        </p:nvGrpSpPr>
        <p:grpSpPr>
          <a:xfrm>
            <a:off x="261505" y="214891"/>
            <a:ext cx="11780239" cy="1077218"/>
            <a:chOff x="261505" y="214891"/>
            <a:chExt cx="11780239" cy="1077218"/>
          </a:xfrm>
        </p:grpSpPr>
        <p:sp>
          <p:nvSpPr>
            <p:cNvPr id="40" name="CasellaDiTesto 39">
              <a:extLst>
                <a:ext uri="{FF2B5EF4-FFF2-40B4-BE49-F238E27FC236}">
                  <a16:creationId xmlns:a16="http://schemas.microsoft.com/office/drawing/2014/main" id="{66AC0F0C-478C-49E3-9C15-8162F981DDCA}"/>
                </a:ext>
              </a:extLst>
            </p:cNvPr>
            <p:cNvSpPr txBox="1"/>
            <p:nvPr/>
          </p:nvSpPr>
          <p:spPr>
            <a:xfrm>
              <a:off x="1509487" y="214891"/>
              <a:ext cx="10532257" cy="1077218"/>
            </a:xfrm>
            <a:prstGeom prst="rect">
              <a:avLst/>
            </a:prstGeom>
            <a:noFill/>
          </p:spPr>
          <p:txBody>
            <a:bodyPr wrap="square" rtlCol="0">
              <a:spAutoFit/>
            </a:bodyPr>
            <a:lstStyle/>
            <a:p>
              <a:r>
                <a:rPr lang="it-IT" sz="3200" dirty="0">
                  <a:ln w="0"/>
                  <a:solidFill>
                    <a:srgbClr val="002060"/>
                  </a:solidFill>
                  <a:effectLst>
                    <a:outerShdw blurRad="38100" dist="25400" dir="5400000" algn="ctr" rotWithShape="0">
                      <a:srgbClr val="6E747A">
                        <a:alpha val="43000"/>
                      </a:srgbClr>
                    </a:outerShdw>
                  </a:effectLst>
                </a:rPr>
                <a:t>L’IMPRESA MANIFATTURIERA (ossia l’INDUSTRIA) è molto importante nella provincia di Varese, infatti…</a:t>
              </a:r>
            </a:p>
          </p:txBody>
        </p:sp>
        <p:pic>
          <p:nvPicPr>
            <p:cNvPr id="16" name="Immagine 15">
              <a:extLst>
                <a:ext uri="{FF2B5EF4-FFF2-40B4-BE49-F238E27FC236}">
                  <a16:creationId xmlns:a16="http://schemas.microsoft.com/office/drawing/2014/main" id="{966EDBE7-2CF5-40FC-8442-80520545EA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1505" y="268864"/>
              <a:ext cx="1155141" cy="969271"/>
            </a:xfrm>
            <a:prstGeom prst="ellipse">
              <a:avLst/>
            </a:prstGeom>
          </p:spPr>
        </p:pic>
      </p:grpSp>
    </p:spTree>
    <p:extLst>
      <p:ext uri="{BB962C8B-B14F-4D97-AF65-F5344CB8AC3E}">
        <p14:creationId xmlns:p14="http://schemas.microsoft.com/office/powerpoint/2010/main" val="30173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8000"/>
          </a:schemeClr>
        </a:solidFill>
        <a:effectLst/>
      </p:bgPr>
    </p:bg>
    <p:spTree>
      <p:nvGrpSpPr>
        <p:cNvPr id="1" name=""/>
        <p:cNvGrpSpPr/>
        <p:nvPr/>
      </p:nvGrpSpPr>
      <p:grpSpPr>
        <a:xfrm>
          <a:off x="0" y="0"/>
          <a:ext cx="0" cy="0"/>
          <a:chOff x="0" y="0"/>
          <a:chExt cx="0" cy="0"/>
        </a:xfrm>
      </p:grpSpPr>
      <p:grpSp>
        <p:nvGrpSpPr>
          <p:cNvPr id="38" name="Gruppo 37">
            <a:extLst>
              <a:ext uri="{FF2B5EF4-FFF2-40B4-BE49-F238E27FC236}">
                <a16:creationId xmlns:a16="http://schemas.microsoft.com/office/drawing/2014/main" id="{3896550B-B503-4C3E-9334-18225D413B31}"/>
              </a:ext>
            </a:extLst>
          </p:cNvPr>
          <p:cNvGrpSpPr/>
          <p:nvPr/>
        </p:nvGrpSpPr>
        <p:grpSpPr>
          <a:xfrm>
            <a:off x="1168487" y="162412"/>
            <a:ext cx="9717866" cy="6737790"/>
            <a:chOff x="1168487" y="162412"/>
            <a:chExt cx="9717866" cy="6737790"/>
          </a:xfrm>
        </p:grpSpPr>
        <p:grpSp>
          <p:nvGrpSpPr>
            <p:cNvPr id="35" name="Gruppo 34">
              <a:extLst>
                <a:ext uri="{FF2B5EF4-FFF2-40B4-BE49-F238E27FC236}">
                  <a16:creationId xmlns:a16="http://schemas.microsoft.com/office/drawing/2014/main" id="{3738463A-46FB-4886-A2BE-8DEA18722167}"/>
                </a:ext>
              </a:extLst>
            </p:cNvPr>
            <p:cNvGrpSpPr/>
            <p:nvPr/>
          </p:nvGrpSpPr>
          <p:grpSpPr>
            <a:xfrm>
              <a:off x="1168487" y="162412"/>
              <a:ext cx="9717866" cy="6737790"/>
              <a:chOff x="1168487" y="162412"/>
              <a:chExt cx="9717866" cy="6737790"/>
            </a:xfrm>
          </p:grpSpPr>
          <p:grpSp>
            <p:nvGrpSpPr>
              <p:cNvPr id="33" name="Gruppo 32">
                <a:extLst>
                  <a:ext uri="{FF2B5EF4-FFF2-40B4-BE49-F238E27FC236}">
                    <a16:creationId xmlns:a16="http://schemas.microsoft.com/office/drawing/2014/main" id="{36C7532D-FA2B-483F-8EFF-67245E94F7B6}"/>
                  </a:ext>
                </a:extLst>
              </p:cNvPr>
              <p:cNvGrpSpPr/>
              <p:nvPr/>
            </p:nvGrpSpPr>
            <p:grpSpPr>
              <a:xfrm>
                <a:off x="1168487" y="162412"/>
                <a:ext cx="9717866" cy="6737790"/>
                <a:chOff x="1168487" y="162412"/>
                <a:chExt cx="9717866" cy="6737790"/>
              </a:xfrm>
            </p:grpSpPr>
            <p:grpSp>
              <p:nvGrpSpPr>
                <p:cNvPr id="31" name="Gruppo 30">
                  <a:extLst>
                    <a:ext uri="{FF2B5EF4-FFF2-40B4-BE49-F238E27FC236}">
                      <a16:creationId xmlns:a16="http://schemas.microsoft.com/office/drawing/2014/main" id="{2F5D0B4E-D02C-4F91-B6FD-FE82F37B4F93}"/>
                    </a:ext>
                  </a:extLst>
                </p:cNvPr>
                <p:cNvGrpSpPr/>
                <p:nvPr/>
              </p:nvGrpSpPr>
              <p:grpSpPr>
                <a:xfrm>
                  <a:off x="1168487" y="162412"/>
                  <a:ext cx="9717866" cy="6737790"/>
                  <a:chOff x="1168487" y="162412"/>
                  <a:chExt cx="9717866" cy="6737790"/>
                </a:xfrm>
              </p:grpSpPr>
              <p:grpSp>
                <p:nvGrpSpPr>
                  <p:cNvPr id="28" name="Gruppo 27">
                    <a:extLst>
                      <a:ext uri="{FF2B5EF4-FFF2-40B4-BE49-F238E27FC236}">
                        <a16:creationId xmlns:a16="http://schemas.microsoft.com/office/drawing/2014/main" id="{88C1A5FE-5049-4EDE-A558-E3DA99327550}"/>
                      </a:ext>
                    </a:extLst>
                  </p:cNvPr>
                  <p:cNvGrpSpPr/>
                  <p:nvPr/>
                </p:nvGrpSpPr>
                <p:grpSpPr>
                  <a:xfrm>
                    <a:off x="1168487" y="163538"/>
                    <a:ext cx="9717866" cy="6736664"/>
                    <a:chOff x="1168487" y="163538"/>
                    <a:chExt cx="9717866" cy="6736664"/>
                  </a:xfrm>
                </p:grpSpPr>
                <p:pic>
                  <p:nvPicPr>
                    <p:cNvPr id="6" name="Immagine 5">
                      <a:extLst>
                        <a:ext uri="{FF2B5EF4-FFF2-40B4-BE49-F238E27FC236}">
                          <a16:creationId xmlns:a16="http://schemas.microsoft.com/office/drawing/2014/main" id="{545F6EFC-44C6-496B-9184-7C777855ED78}"/>
                        </a:ext>
                      </a:extLst>
                    </p:cNvPr>
                    <p:cNvPicPr>
                      <a:picLocks noChangeAspect="1"/>
                    </p:cNvPicPr>
                    <p:nvPr/>
                  </p:nvPicPr>
                  <p:blipFill>
                    <a:blip r:embed="rId3"/>
                    <a:stretch>
                      <a:fillRect/>
                    </a:stretch>
                  </p:blipFill>
                  <p:spPr>
                    <a:xfrm>
                      <a:off x="1168487" y="163538"/>
                      <a:ext cx="9717866" cy="6736664"/>
                    </a:xfrm>
                    <a:prstGeom prst="rect">
                      <a:avLst/>
                    </a:prstGeom>
                  </p:spPr>
                </p:pic>
                <p:grpSp>
                  <p:nvGrpSpPr>
                    <p:cNvPr id="4" name="Gruppo 3">
                      <a:extLst>
                        <a:ext uri="{FF2B5EF4-FFF2-40B4-BE49-F238E27FC236}">
                          <a16:creationId xmlns:a16="http://schemas.microsoft.com/office/drawing/2014/main" id="{49EAE232-AAEA-459E-AEA1-2728F5A69949}"/>
                        </a:ext>
                      </a:extLst>
                    </p:cNvPr>
                    <p:cNvGrpSpPr/>
                    <p:nvPr/>
                  </p:nvGrpSpPr>
                  <p:grpSpPr>
                    <a:xfrm>
                      <a:off x="3949182" y="2470336"/>
                      <a:ext cx="4156476" cy="2170825"/>
                      <a:chOff x="4017762" y="2641786"/>
                      <a:chExt cx="4156476" cy="2170825"/>
                    </a:xfrm>
                  </p:grpSpPr>
                  <p:sp>
                    <p:nvSpPr>
                      <p:cNvPr id="27" name="CasellaDiTesto 26">
                        <a:extLst>
                          <a:ext uri="{FF2B5EF4-FFF2-40B4-BE49-F238E27FC236}">
                            <a16:creationId xmlns:a16="http://schemas.microsoft.com/office/drawing/2014/main" id="{686928D7-47A3-4832-A29E-4421754E94DF}"/>
                          </a:ext>
                        </a:extLst>
                      </p:cNvPr>
                      <p:cNvSpPr txBox="1"/>
                      <p:nvPr/>
                    </p:nvSpPr>
                    <p:spPr>
                      <a:xfrm>
                        <a:off x="4017762" y="3612282"/>
                        <a:ext cx="4156476" cy="1200329"/>
                      </a:xfrm>
                      <a:prstGeom prst="rect">
                        <a:avLst/>
                      </a:prstGeom>
                      <a:noFill/>
                    </p:spPr>
                    <p:txBody>
                      <a:bodyPr wrap="square" rtlCol="0">
                        <a:spAutoFit/>
                      </a:bodyPr>
                      <a:lstStyle/>
                      <a:p>
                        <a:pPr algn="ctr"/>
                        <a:r>
                          <a:rPr lang="it-IT" sz="2400" dirty="0">
                            <a:ln w="0"/>
                            <a:solidFill>
                              <a:srgbClr val="002060"/>
                            </a:solidFill>
                            <a:effectLst>
                              <a:outerShdw blurRad="38100" dist="38100" dir="2700000" algn="tl">
                                <a:srgbClr val="000000">
                                  <a:alpha val="43137"/>
                                </a:srgbClr>
                              </a:outerShdw>
                            </a:effectLst>
                          </a:rPr>
                          <a:t>L’IMPRESA </a:t>
                        </a:r>
                      </a:p>
                      <a:p>
                        <a:pPr algn="ctr"/>
                        <a:r>
                          <a:rPr lang="it-IT" sz="2400" dirty="0">
                            <a:ln w="0"/>
                            <a:solidFill>
                              <a:srgbClr val="002060"/>
                            </a:solidFill>
                            <a:effectLst>
                              <a:outerShdw blurRad="38100" dist="38100" dir="2700000" algn="tl">
                                <a:srgbClr val="000000">
                                  <a:alpha val="43137"/>
                                </a:srgbClr>
                              </a:outerShdw>
                            </a:effectLst>
                          </a:rPr>
                          <a:t>MANIFATTURIERA </a:t>
                        </a:r>
                      </a:p>
                      <a:p>
                        <a:pPr algn="ctr"/>
                        <a:r>
                          <a:rPr lang="it-IT" sz="2400" dirty="0">
                            <a:ln w="0"/>
                            <a:solidFill>
                              <a:srgbClr val="002060"/>
                            </a:solidFill>
                            <a:effectLst>
                              <a:outerShdw blurRad="38100" dist="38100" dir="2700000" algn="tl">
                                <a:srgbClr val="000000">
                                  <a:alpha val="43137"/>
                                </a:srgbClr>
                              </a:outerShdw>
                            </a:effectLst>
                          </a:rPr>
                          <a:t>non solo dà lavoro, ma…</a:t>
                        </a:r>
                      </a:p>
                    </p:txBody>
                  </p:sp>
                  <p:pic>
                    <p:nvPicPr>
                      <p:cNvPr id="18" name="Immagine 17">
                        <a:extLst>
                          <a:ext uri="{FF2B5EF4-FFF2-40B4-BE49-F238E27FC236}">
                            <a16:creationId xmlns:a16="http://schemas.microsoft.com/office/drawing/2014/main" id="{F1CEDF75-0F0F-4B7D-AF26-03FF39B8F7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8429" y="2641786"/>
                        <a:ext cx="1155141" cy="969271"/>
                      </a:xfrm>
                      <a:prstGeom prst="ellipse">
                        <a:avLst/>
                      </a:prstGeom>
                    </p:spPr>
                  </p:pic>
                </p:grpSp>
              </p:grpSp>
              <p:sp>
                <p:nvSpPr>
                  <p:cNvPr id="30" name="Ovale 29">
                    <a:extLst>
                      <a:ext uri="{FF2B5EF4-FFF2-40B4-BE49-F238E27FC236}">
                        <a16:creationId xmlns:a16="http://schemas.microsoft.com/office/drawing/2014/main" id="{7F0E9865-09FB-4332-B4A9-6564F2DC57D6}"/>
                      </a:ext>
                    </a:extLst>
                  </p:cNvPr>
                  <p:cNvSpPr/>
                  <p:nvPr/>
                </p:nvSpPr>
                <p:spPr>
                  <a:xfrm>
                    <a:off x="4956194" y="162412"/>
                    <a:ext cx="2241901" cy="2139802"/>
                  </a:xfrm>
                  <a:prstGeom prst="ellipse">
                    <a:avLst/>
                  </a:prstGeom>
                  <a:solidFill>
                    <a:srgbClr val="DE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32" name="Ovale 31">
                  <a:extLst>
                    <a:ext uri="{FF2B5EF4-FFF2-40B4-BE49-F238E27FC236}">
                      <a16:creationId xmlns:a16="http://schemas.microsoft.com/office/drawing/2014/main" id="{7E5A0BCE-9483-4F65-9DE7-7B02D13F6D02}"/>
                    </a:ext>
                  </a:extLst>
                </p:cNvPr>
                <p:cNvSpPr/>
                <p:nvPr/>
              </p:nvSpPr>
              <p:spPr>
                <a:xfrm>
                  <a:off x="7343778" y="1878461"/>
                  <a:ext cx="2241901" cy="2139802"/>
                </a:xfrm>
                <a:prstGeom prst="ellipse">
                  <a:avLst/>
                </a:prstGeom>
                <a:solidFill>
                  <a:srgbClr val="DE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34" name="Ovale 33">
                <a:extLst>
                  <a:ext uri="{FF2B5EF4-FFF2-40B4-BE49-F238E27FC236}">
                    <a16:creationId xmlns:a16="http://schemas.microsoft.com/office/drawing/2014/main" id="{01DFDB12-8F9D-4577-8F71-552098B427B2}"/>
                  </a:ext>
                </a:extLst>
              </p:cNvPr>
              <p:cNvSpPr/>
              <p:nvPr/>
            </p:nvSpPr>
            <p:spPr>
              <a:xfrm>
                <a:off x="6394035" y="4732206"/>
                <a:ext cx="2241901" cy="2139802"/>
              </a:xfrm>
              <a:prstGeom prst="ellipse">
                <a:avLst/>
              </a:prstGeom>
              <a:solidFill>
                <a:srgbClr val="DE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36" name="Ovale 35">
              <a:extLst>
                <a:ext uri="{FF2B5EF4-FFF2-40B4-BE49-F238E27FC236}">
                  <a16:creationId xmlns:a16="http://schemas.microsoft.com/office/drawing/2014/main" id="{8531F2F5-31AB-49EF-9566-5DB13F9804DC}"/>
                </a:ext>
              </a:extLst>
            </p:cNvPr>
            <p:cNvSpPr/>
            <p:nvPr/>
          </p:nvSpPr>
          <p:spPr>
            <a:xfrm>
              <a:off x="3394636" y="4732206"/>
              <a:ext cx="2241901" cy="2139802"/>
            </a:xfrm>
            <a:prstGeom prst="ellipse">
              <a:avLst/>
            </a:prstGeom>
            <a:solidFill>
              <a:srgbClr val="DE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Ovale 36">
              <a:extLst>
                <a:ext uri="{FF2B5EF4-FFF2-40B4-BE49-F238E27FC236}">
                  <a16:creationId xmlns:a16="http://schemas.microsoft.com/office/drawing/2014/main" id="{0BFA212B-5C05-4757-A5E3-5772ED9B5C8B}"/>
                </a:ext>
              </a:extLst>
            </p:cNvPr>
            <p:cNvSpPr/>
            <p:nvPr/>
          </p:nvSpPr>
          <p:spPr>
            <a:xfrm>
              <a:off x="2494618" y="1885070"/>
              <a:ext cx="2241901" cy="2139802"/>
            </a:xfrm>
            <a:prstGeom prst="ellipse">
              <a:avLst/>
            </a:prstGeom>
            <a:solidFill>
              <a:srgbClr val="DE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7" name="Gruppo 6">
            <a:extLst>
              <a:ext uri="{FF2B5EF4-FFF2-40B4-BE49-F238E27FC236}">
                <a16:creationId xmlns:a16="http://schemas.microsoft.com/office/drawing/2014/main" id="{4B650216-7AB2-4459-AE6C-0E7B9D1DE57A}"/>
              </a:ext>
            </a:extLst>
          </p:cNvPr>
          <p:cNvGrpSpPr/>
          <p:nvPr/>
        </p:nvGrpSpPr>
        <p:grpSpPr>
          <a:xfrm>
            <a:off x="4708196" y="37533"/>
            <a:ext cx="2587106" cy="2217695"/>
            <a:chOff x="4708196" y="37533"/>
            <a:chExt cx="2587106" cy="2217695"/>
          </a:xfrm>
        </p:grpSpPr>
        <p:pic>
          <p:nvPicPr>
            <p:cNvPr id="20" name="Immagine 19">
              <a:extLst>
                <a:ext uri="{FF2B5EF4-FFF2-40B4-BE49-F238E27FC236}">
                  <a16:creationId xmlns:a16="http://schemas.microsoft.com/office/drawing/2014/main" id="{93530F27-5E73-46DE-A608-FC89EB1ADBF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21"/>
            <a:stretch/>
          </p:blipFill>
          <p:spPr>
            <a:xfrm>
              <a:off x="4958714" y="163538"/>
              <a:ext cx="2137410" cy="2091690"/>
            </a:xfrm>
            <a:prstGeom prst="ellipse">
              <a:avLst/>
            </a:prstGeom>
          </p:spPr>
        </p:pic>
        <p:sp>
          <p:nvSpPr>
            <p:cNvPr id="17" name="CasellaDiTesto 16">
              <a:extLst>
                <a:ext uri="{FF2B5EF4-FFF2-40B4-BE49-F238E27FC236}">
                  <a16:creationId xmlns:a16="http://schemas.microsoft.com/office/drawing/2014/main" id="{D255440B-B169-4EA3-8FC2-71CC64B3287D}"/>
                </a:ext>
              </a:extLst>
            </p:cNvPr>
            <p:cNvSpPr txBox="1"/>
            <p:nvPr/>
          </p:nvSpPr>
          <p:spPr>
            <a:xfrm>
              <a:off x="4708196" y="37533"/>
              <a:ext cx="2587106" cy="461665"/>
            </a:xfrm>
            <a:prstGeom prst="rect">
              <a:avLst/>
            </a:prstGeom>
            <a:noFill/>
          </p:spPr>
          <p:txBody>
            <a:bodyPr wrap="square" rtlCol="0">
              <a:spAutoFit/>
            </a:bodyPr>
            <a:lstStyle/>
            <a:p>
              <a:pPr algn="ctr"/>
              <a:r>
                <a:rPr lang="it-IT" sz="2400" dirty="0">
                  <a:ln w="0"/>
                  <a:solidFill>
                    <a:srgbClr val="002060"/>
                  </a:solidFill>
                  <a:effectLst>
                    <a:outerShdw blurRad="38100" dist="25400" dir="5400000" algn="ctr" rotWithShape="0">
                      <a:srgbClr val="6E747A">
                        <a:alpha val="43000"/>
                      </a:srgbClr>
                    </a:outerShdw>
                  </a:effectLst>
                  <a:highlight>
                    <a:srgbClr val="FFFFFF"/>
                  </a:highlight>
                </a:rPr>
                <a:t>INNOVA</a:t>
              </a:r>
            </a:p>
          </p:txBody>
        </p:sp>
      </p:grpSp>
      <p:grpSp>
        <p:nvGrpSpPr>
          <p:cNvPr id="9" name="Gruppo 8">
            <a:extLst>
              <a:ext uri="{FF2B5EF4-FFF2-40B4-BE49-F238E27FC236}">
                <a16:creationId xmlns:a16="http://schemas.microsoft.com/office/drawing/2014/main" id="{7C815372-1990-4C0B-8A36-3E9FDFE6D3BF}"/>
              </a:ext>
            </a:extLst>
          </p:cNvPr>
          <p:cNvGrpSpPr/>
          <p:nvPr/>
        </p:nvGrpSpPr>
        <p:grpSpPr>
          <a:xfrm>
            <a:off x="7396024" y="1897153"/>
            <a:ext cx="4633700" cy="2091690"/>
            <a:chOff x="7396024" y="1897153"/>
            <a:chExt cx="4633700" cy="2091690"/>
          </a:xfrm>
        </p:grpSpPr>
        <p:sp>
          <p:nvSpPr>
            <p:cNvPr id="8" name="CasellaDiTesto 7">
              <a:extLst>
                <a:ext uri="{FF2B5EF4-FFF2-40B4-BE49-F238E27FC236}">
                  <a16:creationId xmlns:a16="http://schemas.microsoft.com/office/drawing/2014/main" id="{FB0B906A-35A2-43A0-B6E6-D60513D8758F}"/>
                </a:ext>
              </a:extLst>
            </p:cNvPr>
            <p:cNvSpPr txBox="1"/>
            <p:nvPr/>
          </p:nvSpPr>
          <p:spPr>
            <a:xfrm>
              <a:off x="9194043" y="2664757"/>
              <a:ext cx="2835681" cy="461665"/>
            </a:xfrm>
            <a:prstGeom prst="rect">
              <a:avLst/>
            </a:prstGeom>
            <a:noFill/>
          </p:spPr>
          <p:txBody>
            <a:bodyPr wrap="square" rtlCol="0">
              <a:spAutoFit/>
            </a:bodyPr>
            <a:lstStyle/>
            <a:p>
              <a:pPr algn="ctr"/>
              <a:r>
                <a:rPr lang="it-IT" sz="2400" dirty="0">
                  <a:ln w="0"/>
                  <a:solidFill>
                    <a:srgbClr val="002060"/>
                  </a:solidFill>
                  <a:effectLst>
                    <a:outerShdw blurRad="38100" dist="25400" dir="5400000" algn="ctr" rotWithShape="0">
                      <a:srgbClr val="6E747A">
                        <a:alpha val="43000"/>
                      </a:srgbClr>
                    </a:outerShdw>
                  </a:effectLst>
                  <a:highlight>
                    <a:srgbClr val="FFFFFF"/>
                  </a:highlight>
                </a:rPr>
                <a:t>PRODUCE</a:t>
              </a:r>
            </a:p>
          </p:txBody>
        </p:sp>
        <p:pic>
          <p:nvPicPr>
            <p:cNvPr id="21" name="Immagine 20">
              <a:extLst>
                <a:ext uri="{FF2B5EF4-FFF2-40B4-BE49-F238E27FC236}">
                  <a16:creationId xmlns:a16="http://schemas.microsoft.com/office/drawing/2014/main" id="{7F406B4A-A0C9-492A-BBBB-C36FBB48D87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6024" y="1897153"/>
              <a:ext cx="2137410" cy="2091690"/>
            </a:xfrm>
            <a:prstGeom prst="ellipse">
              <a:avLst/>
            </a:prstGeom>
          </p:spPr>
        </p:pic>
      </p:grpSp>
      <p:grpSp>
        <p:nvGrpSpPr>
          <p:cNvPr id="12" name="Gruppo 11">
            <a:extLst>
              <a:ext uri="{FF2B5EF4-FFF2-40B4-BE49-F238E27FC236}">
                <a16:creationId xmlns:a16="http://schemas.microsoft.com/office/drawing/2014/main" id="{997FC7FF-512B-4222-B9CF-4A88597B6610}"/>
              </a:ext>
            </a:extLst>
          </p:cNvPr>
          <p:cNvGrpSpPr/>
          <p:nvPr/>
        </p:nvGrpSpPr>
        <p:grpSpPr>
          <a:xfrm>
            <a:off x="6472022" y="4767166"/>
            <a:ext cx="4973090" cy="2091690"/>
            <a:chOff x="6472022" y="4767166"/>
            <a:chExt cx="4973090" cy="2091690"/>
          </a:xfrm>
        </p:grpSpPr>
        <p:sp>
          <p:nvSpPr>
            <p:cNvPr id="16" name="CasellaDiTesto 15">
              <a:extLst>
                <a:ext uri="{FF2B5EF4-FFF2-40B4-BE49-F238E27FC236}">
                  <a16:creationId xmlns:a16="http://schemas.microsoft.com/office/drawing/2014/main" id="{BF7A984D-41EA-4012-917F-973773397CEC}"/>
                </a:ext>
              </a:extLst>
            </p:cNvPr>
            <p:cNvSpPr txBox="1"/>
            <p:nvPr/>
          </p:nvSpPr>
          <p:spPr>
            <a:xfrm>
              <a:off x="8609432" y="5752107"/>
              <a:ext cx="2835680" cy="461665"/>
            </a:xfrm>
            <a:prstGeom prst="rect">
              <a:avLst/>
            </a:prstGeom>
            <a:noFill/>
          </p:spPr>
          <p:txBody>
            <a:bodyPr wrap="square" rtlCol="0">
              <a:spAutoFit/>
            </a:bodyPr>
            <a:lstStyle/>
            <a:p>
              <a:pPr algn="ctr"/>
              <a:r>
                <a:rPr lang="it-IT" sz="2400" dirty="0">
                  <a:ln w="0"/>
                  <a:solidFill>
                    <a:srgbClr val="002060"/>
                  </a:solidFill>
                  <a:effectLst>
                    <a:outerShdw blurRad="38100" dist="25400" dir="5400000" algn="ctr" rotWithShape="0">
                      <a:srgbClr val="6E747A">
                        <a:alpha val="43000"/>
                      </a:srgbClr>
                    </a:outerShdw>
                  </a:effectLst>
                  <a:highlight>
                    <a:srgbClr val="FFFFFF"/>
                  </a:highlight>
                </a:rPr>
                <a:t>CREA VALORE</a:t>
              </a:r>
            </a:p>
          </p:txBody>
        </p:sp>
        <p:pic>
          <p:nvPicPr>
            <p:cNvPr id="22" name="Immagine 21">
              <a:extLst>
                <a:ext uri="{FF2B5EF4-FFF2-40B4-BE49-F238E27FC236}">
                  <a16:creationId xmlns:a16="http://schemas.microsoft.com/office/drawing/2014/main" id="{F3892700-D0EF-4ED3-AB1E-2971B3A232A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72022" y="4767166"/>
              <a:ext cx="2137410" cy="2091690"/>
            </a:xfrm>
            <a:prstGeom prst="ellipse">
              <a:avLst/>
            </a:prstGeom>
          </p:spPr>
        </p:pic>
      </p:grpSp>
      <p:grpSp>
        <p:nvGrpSpPr>
          <p:cNvPr id="14" name="Gruppo 13">
            <a:extLst>
              <a:ext uri="{FF2B5EF4-FFF2-40B4-BE49-F238E27FC236}">
                <a16:creationId xmlns:a16="http://schemas.microsoft.com/office/drawing/2014/main" id="{22D121DF-87B7-4FCB-8248-0DCB3B5C6A1B}"/>
              </a:ext>
            </a:extLst>
          </p:cNvPr>
          <p:cNvGrpSpPr/>
          <p:nvPr/>
        </p:nvGrpSpPr>
        <p:grpSpPr>
          <a:xfrm>
            <a:off x="263961" y="4778596"/>
            <a:ext cx="5320331" cy="2091690"/>
            <a:chOff x="263961" y="4778596"/>
            <a:chExt cx="5320331" cy="2091690"/>
          </a:xfrm>
        </p:grpSpPr>
        <p:sp>
          <p:nvSpPr>
            <p:cNvPr id="29" name="Rettangolo 28">
              <a:extLst>
                <a:ext uri="{FF2B5EF4-FFF2-40B4-BE49-F238E27FC236}">
                  <a16:creationId xmlns:a16="http://schemas.microsoft.com/office/drawing/2014/main" id="{ACFC0F4E-EFBB-47B3-A10E-3F6D5C4163D9}"/>
                </a:ext>
              </a:extLst>
            </p:cNvPr>
            <p:cNvSpPr/>
            <p:nvPr/>
          </p:nvSpPr>
          <p:spPr>
            <a:xfrm>
              <a:off x="263961" y="5567442"/>
              <a:ext cx="2888397" cy="830997"/>
            </a:xfrm>
            <a:prstGeom prst="rect">
              <a:avLst/>
            </a:prstGeom>
            <a:noFill/>
          </p:spPr>
          <p:txBody>
            <a:bodyPr wrap="square" rtlCol="0">
              <a:spAutoFit/>
            </a:bodyPr>
            <a:lstStyle/>
            <a:p>
              <a:pPr algn="ctr"/>
              <a:r>
                <a:rPr lang="it-IT" sz="2400" dirty="0">
                  <a:ln w="0"/>
                  <a:solidFill>
                    <a:srgbClr val="002060"/>
                  </a:solidFill>
                  <a:effectLst>
                    <a:outerShdw blurRad="38100" dist="25400" dir="5400000" algn="ctr" rotWithShape="0">
                      <a:srgbClr val="6E747A">
                        <a:alpha val="43000"/>
                      </a:srgbClr>
                    </a:outerShdw>
                  </a:effectLst>
                  <a:highlight>
                    <a:srgbClr val="FFFFFF"/>
                  </a:highlight>
                </a:rPr>
                <a:t>SI PRENDE CURA DELL’AMBIENTE</a:t>
              </a:r>
            </a:p>
          </p:txBody>
        </p:sp>
        <p:pic>
          <p:nvPicPr>
            <p:cNvPr id="23" name="Immagine 22">
              <a:extLst>
                <a:ext uri="{FF2B5EF4-FFF2-40B4-BE49-F238E27FC236}">
                  <a16:creationId xmlns:a16="http://schemas.microsoft.com/office/drawing/2014/main" id="{66F4BFED-C5EB-4124-B083-0BB7B02D0E8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446882" y="4778596"/>
              <a:ext cx="2137410" cy="2091690"/>
            </a:xfrm>
            <a:prstGeom prst="ellipse">
              <a:avLst/>
            </a:prstGeom>
          </p:spPr>
        </p:pic>
      </p:grpSp>
      <p:grpSp>
        <p:nvGrpSpPr>
          <p:cNvPr id="26" name="Gruppo 25">
            <a:extLst>
              <a:ext uri="{FF2B5EF4-FFF2-40B4-BE49-F238E27FC236}">
                <a16:creationId xmlns:a16="http://schemas.microsoft.com/office/drawing/2014/main" id="{7338B158-109D-4585-A1D4-9FDC42B34B6A}"/>
              </a:ext>
            </a:extLst>
          </p:cNvPr>
          <p:cNvGrpSpPr/>
          <p:nvPr/>
        </p:nvGrpSpPr>
        <p:grpSpPr>
          <a:xfrm>
            <a:off x="91881" y="1897696"/>
            <a:ext cx="4568051" cy="2091690"/>
            <a:chOff x="91881" y="1897696"/>
            <a:chExt cx="4568051" cy="2091690"/>
          </a:xfrm>
        </p:grpSpPr>
        <p:sp>
          <p:nvSpPr>
            <p:cNvPr id="15" name="Rettangolo 14">
              <a:extLst>
                <a:ext uri="{FF2B5EF4-FFF2-40B4-BE49-F238E27FC236}">
                  <a16:creationId xmlns:a16="http://schemas.microsoft.com/office/drawing/2014/main" id="{D51274AF-35FF-4D6D-8613-798B309941EA}"/>
                </a:ext>
              </a:extLst>
            </p:cNvPr>
            <p:cNvSpPr/>
            <p:nvPr/>
          </p:nvSpPr>
          <p:spPr>
            <a:xfrm>
              <a:off x="91881" y="2480090"/>
              <a:ext cx="2387799" cy="830997"/>
            </a:xfrm>
            <a:prstGeom prst="rect">
              <a:avLst/>
            </a:prstGeom>
            <a:noFill/>
          </p:spPr>
          <p:txBody>
            <a:bodyPr wrap="square" rtlCol="0">
              <a:spAutoFit/>
            </a:bodyPr>
            <a:lstStyle/>
            <a:p>
              <a:pPr algn="ctr"/>
              <a:r>
                <a:rPr lang="it-IT" sz="2400" dirty="0">
                  <a:ln w="0"/>
                  <a:solidFill>
                    <a:srgbClr val="002060"/>
                  </a:solidFill>
                  <a:effectLst>
                    <a:outerShdw blurRad="38100" dist="25400" dir="5400000" algn="ctr" rotWithShape="0">
                      <a:srgbClr val="6E747A">
                        <a:alpha val="43000"/>
                      </a:srgbClr>
                    </a:outerShdw>
                  </a:effectLst>
                  <a:highlight>
                    <a:srgbClr val="FFFFFF"/>
                  </a:highlight>
                </a:rPr>
                <a:t>SI OCCUPA DELLE PERSONE</a:t>
              </a:r>
            </a:p>
          </p:txBody>
        </p:sp>
        <p:pic>
          <p:nvPicPr>
            <p:cNvPr id="24" name="Immagine 23">
              <a:extLst>
                <a:ext uri="{FF2B5EF4-FFF2-40B4-BE49-F238E27FC236}">
                  <a16:creationId xmlns:a16="http://schemas.microsoft.com/office/drawing/2014/main" id="{7A6FA6FA-3771-4B11-A148-22FC7F1A05E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22522" y="1897696"/>
              <a:ext cx="2137410" cy="2091690"/>
            </a:xfrm>
            <a:prstGeom prst="ellipse">
              <a:avLst/>
            </a:prstGeom>
          </p:spPr>
        </p:pic>
      </p:grpSp>
    </p:spTree>
    <p:extLst>
      <p:ext uri="{BB962C8B-B14F-4D97-AF65-F5344CB8AC3E}">
        <p14:creationId xmlns:p14="http://schemas.microsoft.com/office/powerpoint/2010/main" val="283686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B88F6BD-50C1-4347-A8C0-6865EEBBF1B1}"/>
              </a:ext>
            </a:extLst>
          </p:cNvPr>
          <p:cNvSpPr txBox="1"/>
          <p:nvPr/>
        </p:nvSpPr>
        <p:spPr>
          <a:xfrm>
            <a:off x="1" y="61069"/>
            <a:ext cx="12192000" cy="1397242"/>
          </a:xfrm>
          <a:prstGeom prst="rect">
            <a:avLst/>
          </a:prstGeom>
          <a:noFill/>
        </p:spPr>
        <p:txBody>
          <a:bodyPr wrap="square" rtlCol="0">
            <a:spAutoFit/>
          </a:bodyPr>
          <a:lstStyle/>
          <a:p>
            <a:pPr algn="ctr">
              <a:lnSpc>
                <a:spcPts val="5000"/>
              </a:lnSpc>
            </a:pPr>
            <a:r>
              <a:rPr lang="it-IT" sz="4800" dirty="0">
                <a:ln w="0"/>
                <a:solidFill>
                  <a:srgbClr val="002060"/>
                </a:solidFill>
                <a:effectLst>
                  <a:outerShdw blurRad="38100" dist="25400" dir="5400000" algn="ctr" rotWithShape="0">
                    <a:srgbClr val="6E747A">
                      <a:alpha val="43000"/>
                    </a:srgbClr>
                  </a:outerShdw>
                </a:effectLst>
              </a:rPr>
              <a:t>Ma di preciso, che cosa produce l’impresa manifatturiera a Varese?</a:t>
            </a:r>
          </a:p>
        </p:txBody>
      </p:sp>
      <p:sp>
        <p:nvSpPr>
          <p:cNvPr id="12" name="CasellaDiTesto 11">
            <a:extLst>
              <a:ext uri="{FF2B5EF4-FFF2-40B4-BE49-F238E27FC236}">
                <a16:creationId xmlns:a16="http://schemas.microsoft.com/office/drawing/2014/main" id="{6D205004-9321-4863-9256-251944131BC2}"/>
              </a:ext>
            </a:extLst>
          </p:cNvPr>
          <p:cNvSpPr txBox="1"/>
          <p:nvPr/>
        </p:nvSpPr>
        <p:spPr>
          <a:xfrm>
            <a:off x="0" y="3354948"/>
            <a:ext cx="6085766" cy="584775"/>
          </a:xfrm>
          <a:prstGeom prst="rect">
            <a:avLst/>
          </a:prstGeom>
          <a:noFill/>
        </p:spPr>
        <p:txBody>
          <a:bodyPr wrap="square" rtlCol="0">
            <a:spAutoFit/>
          </a:bodyPr>
          <a:lstStyle/>
          <a:p>
            <a:pPr algn="ctr"/>
            <a:r>
              <a:rPr lang="it-IT" sz="3200" dirty="0">
                <a:ln w="0"/>
                <a:solidFill>
                  <a:srgbClr val="002060"/>
                </a:solidFill>
                <a:effectLst>
                  <a:outerShdw blurRad="38100" dist="25400" dir="5400000" algn="ctr" rotWithShape="0">
                    <a:srgbClr val="6E747A">
                      <a:alpha val="43000"/>
                    </a:srgbClr>
                  </a:outerShdw>
                </a:effectLst>
              </a:rPr>
              <a:t>METALMECCANICO E SIDERURGIA</a:t>
            </a:r>
          </a:p>
        </p:txBody>
      </p:sp>
      <p:sp>
        <p:nvSpPr>
          <p:cNvPr id="15" name="CasellaDiTesto 14">
            <a:extLst>
              <a:ext uri="{FF2B5EF4-FFF2-40B4-BE49-F238E27FC236}">
                <a16:creationId xmlns:a16="http://schemas.microsoft.com/office/drawing/2014/main" id="{24B85C7C-4B45-4FD4-A2A0-750FD6CD0538}"/>
              </a:ext>
            </a:extLst>
          </p:cNvPr>
          <p:cNvSpPr txBox="1"/>
          <p:nvPr/>
        </p:nvSpPr>
        <p:spPr>
          <a:xfrm>
            <a:off x="767654" y="6212156"/>
            <a:ext cx="3713414" cy="584775"/>
          </a:xfrm>
          <a:prstGeom prst="rect">
            <a:avLst/>
          </a:prstGeom>
          <a:noFill/>
        </p:spPr>
        <p:txBody>
          <a:bodyPr wrap="square" rtlCol="0">
            <a:spAutoFit/>
          </a:bodyPr>
          <a:lstStyle/>
          <a:p>
            <a:r>
              <a:rPr lang="it-IT" sz="3200" dirty="0">
                <a:ln w="0"/>
                <a:solidFill>
                  <a:srgbClr val="002060"/>
                </a:solidFill>
                <a:effectLst>
                  <a:outerShdw blurRad="38100" dist="25400" dir="5400000" algn="ctr" rotWithShape="0">
                    <a:srgbClr val="6E747A">
                      <a:alpha val="43000"/>
                    </a:srgbClr>
                  </a:outerShdw>
                </a:effectLst>
              </a:rPr>
              <a:t>GOMMA-PLASTICA</a:t>
            </a:r>
          </a:p>
        </p:txBody>
      </p:sp>
      <p:sp>
        <p:nvSpPr>
          <p:cNvPr id="17" name="CasellaDiTesto 16">
            <a:extLst>
              <a:ext uri="{FF2B5EF4-FFF2-40B4-BE49-F238E27FC236}">
                <a16:creationId xmlns:a16="http://schemas.microsoft.com/office/drawing/2014/main" id="{4786C1C0-DDF9-46C2-987C-11E0EDC643F4}"/>
              </a:ext>
            </a:extLst>
          </p:cNvPr>
          <p:cNvSpPr txBox="1"/>
          <p:nvPr/>
        </p:nvSpPr>
        <p:spPr>
          <a:xfrm>
            <a:off x="6829421" y="3302470"/>
            <a:ext cx="4881094" cy="584775"/>
          </a:xfrm>
          <a:prstGeom prst="rect">
            <a:avLst/>
          </a:prstGeom>
          <a:noFill/>
        </p:spPr>
        <p:txBody>
          <a:bodyPr wrap="square" rtlCol="0">
            <a:spAutoFit/>
          </a:bodyPr>
          <a:lstStyle/>
          <a:p>
            <a:pPr algn="ctr"/>
            <a:r>
              <a:rPr lang="it-IT" sz="3200" dirty="0">
                <a:ln w="0"/>
                <a:solidFill>
                  <a:srgbClr val="002060"/>
                </a:solidFill>
                <a:effectLst>
                  <a:outerShdw blurRad="38100" dist="25400" dir="5400000" algn="ctr" rotWithShape="0">
                    <a:srgbClr val="6E747A">
                      <a:alpha val="43000"/>
                    </a:srgbClr>
                  </a:outerShdw>
                </a:effectLst>
              </a:rPr>
              <a:t>TESSILE-ABBIGLIAMENTO</a:t>
            </a:r>
          </a:p>
        </p:txBody>
      </p:sp>
      <p:sp>
        <p:nvSpPr>
          <p:cNvPr id="18" name="CasellaDiTesto 17">
            <a:extLst>
              <a:ext uri="{FF2B5EF4-FFF2-40B4-BE49-F238E27FC236}">
                <a16:creationId xmlns:a16="http://schemas.microsoft.com/office/drawing/2014/main" id="{32E244A9-5916-4E8F-B01A-DA86D46A3535}"/>
              </a:ext>
            </a:extLst>
          </p:cNvPr>
          <p:cNvSpPr txBox="1"/>
          <p:nvPr/>
        </p:nvSpPr>
        <p:spPr>
          <a:xfrm>
            <a:off x="7014554" y="6212155"/>
            <a:ext cx="4537925" cy="584775"/>
          </a:xfrm>
          <a:prstGeom prst="rect">
            <a:avLst/>
          </a:prstGeom>
          <a:noFill/>
        </p:spPr>
        <p:txBody>
          <a:bodyPr wrap="square" rtlCol="0">
            <a:spAutoFit/>
          </a:bodyPr>
          <a:lstStyle/>
          <a:p>
            <a:pPr algn="ctr"/>
            <a:r>
              <a:rPr lang="it-IT" sz="3200" dirty="0">
                <a:ln w="0"/>
                <a:solidFill>
                  <a:srgbClr val="002060"/>
                </a:solidFill>
                <a:effectLst>
                  <a:outerShdw blurRad="38100" dist="25400" dir="5400000" algn="ctr" rotWithShape="0">
                    <a:srgbClr val="6E747A">
                      <a:alpha val="43000"/>
                    </a:srgbClr>
                  </a:outerShdw>
                </a:effectLst>
              </a:rPr>
              <a:t>CHIMICO-FARMACEUTICO</a:t>
            </a:r>
          </a:p>
        </p:txBody>
      </p:sp>
      <p:pic>
        <p:nvPicPr>
          <p:cNvPr id="2" name="Immagine 1">
            <a:extLst>
              <a:ext uri="{FF2B5EF4-FFF2-40B4-BE49-F238E27FC236}">
                <a16:creationId xmlns:a16="http://schemas.microsoft.com/office/drawing/2014/main" id="{5AEAEB31-A05F-417D-8835-563F616FD4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1425" y="4326693"/>
            <a:ext cx="512590" cy="896114"/>
          </a:xfrm>
          <a:prstGeom prst="rect">
            <a:avLst/>
          </a:prstGeom>
        </p:spPr>
      </p:pic>
      <p:pic>
        <p:nvPicPr>
          <p:cNvPr id="3" name="Immagine 2">
            <a:extLst>
              <a:ext uri="{FF2B5EF4-FFF2-40B4-BE49-F238E27FC236}">
                <a16:creationId xmlns:a16="http://schemas.microsoft.com/office/drawing/2014/main" id="{B3889C3C-145A-40BE-9B75-82DE73F2D9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7312" y="4642029"/>
            <a:ext cx="1156303" cy="1394734"/>
          </a:xfrm>
          <a:prstGeom prst="rect">
            <a:avLst/>
          </a:prstGeom>
        </p:spPr>
      </p:pic>
      <p:pic>
        <p:nvPicPr>
          <p:cNvPr id="6" name="Immagine 5">
            <a:extLst>
              <a:ext uri="{FF2B5EF4-FFF2-40B4-BE49-F238E27FC236}">
                <a16:creationId xmlns:a16="http://schemas.microsoft.com/office/drawing/2014/main" id="{070F6C64-40A7-4B23-96A4-18980C0C2C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41170" y="4326693"/>
            <a:ext cx="1211408" cy="1077678"/>
          </a:xfrm>
          <a:prstGeom prst="rect">
            <a:avLst/>
          </a:prstGeom>
        </p:spPr>
      </p:pic>
      <p:pic>
        <p:nvPicPr>
          <p:cNvPr id="23" name="Immagine 22">
            <a:extLst>
              <a:ext uri="{FF2B5EF4-FFF2-40B4-BE49-F238E27FC236}">
                <a16:creationId xmlns:a16="http://schemas.microsoft.com/office/drawing/2014/main" id="{5A948330-9B8D-4DA6-82C8-3DCAD22DBD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41171" y="5453564"/>
            <a:ext cx="1211408" cy="583199"/>
          </a:xfrm>
          <a:prstGeom prst="rect">
            <a:avLst/>
          </a:prstGeom>
        </p:spPr>
      </p:pic>
      <p:pic>
        <p:nvPicPr>
          <p:cNvPr id="9" name="Immagine 8">
            <a:extLst>
              <a:ext uri="{FF2B5EF4-FFF2-40B4-BE49-F238E27FC236}">
                <a16:creationId xmlns:a16="http://schemas.microsoft.com/office/drawing/2014/main" id="{42B9D6BB-CF3D-4ECC-B186-C78FC159C40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08615" y="2266096"/>
            <a:ext cx="972000" cy="1033117"/>
          </a:xfrm>
          <a:prstGeom prst="rect">
            <a:avLst/>
          </a:prstGeom>
        </p:spPr>
      </p:pic>
      <p:pic>
        <p:nvPicPr>
          <p:cNvPr id="10" name="Immagine 9">
            <a:extLst>
              <a:ext uri="{FF2B5EF4-FFF2-40B4-BE49-F238E27FC236}">
                <a16:creationId xmlns:a16="http://schemas.microsoft.com/office/drawing/2014/main" id="{CD945207-2849-44DA-BC8A-C67DDC4196F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392122" y="2184945"/>
            <a:ext cx="2087425" cy="1117525"/>
          </a:xfrm>
          <a:prstGeom prst="rect">
            <a:avLst/>
          </a:prstGeom>
        </p:spPr>
      </p:pic>
      <p:pic>
        <p:nvPicPr>
          <p:cNvPr id="11" name="Immagine 10">
            <a:extLst>
              <a:ext uri="{FF2B5EF4-FFF2-40B4-BE49-F238E27FC236}">
                <a16:creationId xmlns:a16="http://schemas.microsoft.com/office/drawing/2014/main" id="{CF31ABC2-9F6B-4641-8B9A-418E29FB05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99710" y="1462588"/>
            <a:ext cx="980905" cy="687208"/>
          </a:xfrm>
          <a:prstGeom prst="rect">
            <a:avLst/>
          </a:prstGeom>
        </p:spPr>
      </p:pic>
      <p:pic>
        <p:nvPicPr>
          <p:cNvPr id="13" name="Immagine 12">
            <a:extLst>
              <a:ext uri="{FF2B5EF4-FFF2-40B4-BE49-F238E27FC236}">
                <a16:creationId xmlns:a16="http://schemas.microsoft.com/office/drawing/2014/main" id="{B5FF790E-4D6C-4FB8-922E-BCAA2796406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707807" y="4674155"/>
            <a:ext cx="1333663" cy="906633"/>
          </a:xfrm>
          <a:prstGeom prst="rect">
            <a:avLst/>
          </a:prstGeom>
        </p:spPr>
      </p:pic>
      <p:pic>
        <p:nvPicPr>
          <p:cNvPr id="19" name="Immagine 18">
            <a:extLst>
              <a:ext uri="{FF2B5EF4-FFF2-40B4-BE49-F238E27FC236}">
                <a16:creationId xmlns:a16="http://schemas.microsoft.com/office/drawing/2014/main" id="{05E2E295-FF75-4783-ADCF-B9498CAB461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268048" y="2464006"/>
            <a:ext cx="901482" cy="836835"/>
          </a:xfrm>
          <a:prstGeom prst="rect">
            <a:avLst/>
          </a:prstGeom>
        </p:spPr>
      </p:pic>
      <p:pic>
        <p:nvPicPr>
          <p:cNvPr id="22" name="Immagine 21">
            <a:extLst>
              <a:ext uri="{FF2B5EF4-FFF2-40B4-BE49-F238E27FC236}">
                <a16:creationId xmlns:a16="http://schemas.microsoft.com/office/drawing/2014/main" id="{4EED437D-07CA-4681-96D8-73B6EF721AD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514830" y="1854329"/>
            <a:ext cx="778785" cy="705581"/>
          </a:xfrm>
          <a:prstGeom prst="rect">
            <a:avLst/>
          </a:prstGeom>
        </p:spPr>
      </p:pic>
      <p:pic>
        <p:nvPicPr>
          <p:cNvPr id="35" name="Immagine 34">
            <a:extLst>
              <a:ext uri="{FF2B5EF4-FFF2-40B4-BE49-F238E27FC236}">
                <a16:creationId xmlns:a16="http://schemas.microsoft.com/office/drawing/2014/main" id="{18FD7E78-3F27-4ED9-A63E-0F6548D9A1C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090677" y="5330513"/>
            <a:ext cx="1333663" cy="805208"/>
          </a:xfrm>
          <a:prstGeom prst="rect">
            <a:avLst/>
          </a:prstGeom>
        </p:spPr>
      </p:pic>
      <p:pic>
        <p:nvPicPr>
          <p:cNvPr id="7" name="Immagine 6">
            <a:extLst>
              <a:ext uri="{FF2B5EF4-FFF2-40B4-BE49-F238E27FC236}">
                <a16:creationId xmlns:a16="http://schemas.microsoft.com/office/drawing/2014/main" id="{1AF0FE63-370D-4E2A-803B-76352CF32405}"/>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399665" y="1453629"/>
            <a:ext cx="936000" cy="687737"/>
          </a:xfrm>
          <a:prstGeom prst="rect">
            <a:avLst/>
          </a:prstGeom>
        </p:spPr>
      </p:pic>
      <p:grpSp>
        <p:nvGrpSpPr>
          <p:cNvPr id="24" name="Gruppo 23">
            <a:extLst>
              <a:ext uri="{FF2B5EF4-FFF2-40B4-BE49-F238E27FC236}">
                <a16:creationId xmlns:a16="http://schemas.microsoft.com/office/drawing/2014/main" id="{CB3DB429-8093-405F-9564-F8C9D275D15A}"/>
              </a:ext>
            </a:extLst>
          </p:cNvPr>
          <p:cNvGrpSpPr/>
          <p:nvPr/>
        </p:nvGrpSpPr>
        <p:grpSpPr>
          <a:xfrm>
            <a:off x="9432799" y="1854814"/>
            <a:ext cx="1915083" cy="1444399"/>
            <a:chOff x="9432799" y="1854814"/>
            <a:chExt cx="1915083" cy="1444399"/>
          </a:xfrm>
        </p:grpSpPr>
        <p:grpSp>
          <p:nvGrpSpPr>
            <p:cNvPr id="8" name="Gruppo 7">
              <a:extLst>
                <a:ext uri="{FF2B5EF4-FFF2-40B4-BE49-F238E27FC236}">
                  <a16:creationId xmlns:a16="http://schemas.microsoft.com/office/drawing/2014/main" id="{F3139A75-5EC2-468B-AD38-7F1C6B07FE7F}"/>
                </a:ext>
              </a:extLst>
            </p:cNvPr>
            <p:cNvGrpSpPr/>
            <p:nvPr/>
          </p:nvGrpSpPr>
          <p:grpSpPr>
            <a:xfrm>
              <a:off x="9432799" y="2645760"/>
              <a:ext cx="1915083" cy="653453"/>
              <a:chOff x="6012160" y="2276872"/>
              <a:chExt cx="3131840" cy="1068627"/>
            </a:xfrm>
          </p:grpSpPr>
          <p:pic>
            <p:nvPicPr>
              <p:cNvPr id="26" name="Immagine 25" descr="20150929_105552.jpg">
                <a:extLst>
                  <a:ext uri="{FF2B5EF4-FFF2-40B4-BE49-F238E27FC236}">
                    <a16:creationId xmlns:a16="http://schemas.microsoft.com/office/drawing/2014/main" id="{3C5DA06C-F528-4C87-8BFB-86BAC49B1868}"/>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668344" y="2276872"/>
                <a:ext cx="1475656" cy="1068625"/>
              </a:xfrm>
              <a:prstGeom prst="rect">
                <a:avLst/>
              </a:prstGeom>
            </p:spPr>
          </p:pic>
          <p:pic>
            <p:nvPicPr>
              <p:cNvPr id="27" name="Immagine 26" descr="20160412_103953.jpg">
                <a:extLst>
                  <a:ext uri="{FF2B5EF4-FFF2-40B4-BE49-F238E27FC236}">
                    <a16:creationId xmlns:a16="http://schemas.microsoft.com/office/drawing/2014/main" id="{5B356EAC-1090-4276-8A80-ADE3D9B6393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rot="5400000">
                <a:off x="6277594" y="2026757"/>
                <a:ext cx="1053308" cy="1584176"/>
              </a:xfrm>
              <a:prstGeom prst="rect">
                <a:avLst/>
              </a:prstGeom>
            </p:spPr>
          </p:pic>
        </p:grpSp>
        <p:pic>
          <p:nvPicPr>
            <p:cNvPr id="28" name="Immagine 27" descr="20150922_014050(0).jpg">
              <a:extLst>
                <a:ext uri="{FF2B5EF4-FFF2-40B4-BE49-F238E27FC236}">
                  <a16:creationId xmlns:a16="http://schemas.microsoft.com/office/drawing/2014/main" id="{C2A075D6-D723-43DA-8B3D-DC2032FE73B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424404" y="1854814"/>
              <a:ext cx="923477" cy="705581"/>
            </a:xfrm>
            <a:prstGeom prst="rect">
              <a:avLst/>
            </a:prstGeom>
          </p:spPr>
        </p:pic>
      </p:grpSp>
      <p:pic>
        <p:nvPicPr>
          <p:cNvPr id="29" name="Immagine 28" descr="TMR.jpg">
            <a:extLst>
              <a:ext uri="{FF2B5EF4-FFF2-40B4-BE49-F238E27FC236}">
                <a16:creationId xmlns:a16="http://schemas.microsoft.com/office/drawing/2014/main" id="{CDBC7EF5-A13B-4ACB-BEA5-D29198C92F26}"/>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273778" y="1563653"/>
            <a:ext cx="895752" cy="795011"/>
          </a:xfrm>
          <a:prstGeom prst="rect">
            <a:avLst/>
          </a:prstGeom>
        </p:spPr>
      </p:pic>
      <p:pic>
        <p:nvPicPr>
          <p:cNvPr id="30" name="Immagine 29" descr="22.jpg">
            <a:extLst>
              <a:ext uri="{FF2B5EF4-FFF2-40B4-BE49-F238E27FC236}">
                <a16:creationId xmlns:a16="http://schemas.microsoft.com/office/drawing/2014/main" id="{172BC145-AAAA-416C-AD12-8575DAA54588}"/>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8235743" y="1563652"/>
            <a:ext cx="1148479" cy="1735559"/>
          </a:xfrm>
          <a:prstGeom prst="rect">
            <a:avLst/>
          </a:prstGeom>
        </p:spPr>
      </p:pic>
      <p:pic>
        <p:nvPicPr>
          <p:cNvPr id="14" name="Immagine 13">
            <a:extLst>
              <a:ext uri="{FF2B5EF4-FFF2-40B4-BE49-F238E27FC236}">
                <a16:creationId xmlns:a16="http://schemas.microsoft.com/office/drawing/2014/main" id="{EE7BD629-00F7-40DD-A2B5-99190AFA35B1}"/>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2835841" y="4326693"/>
            <a:ext cx="512590" cy="1733678"/>
          </a:xfrm>
          <a:prstGeom prst="rect">
            <a:avLst/>
          </a:prstGeom>
        </p:spPr>
      </p:pic>
      <p:grpSp>
        <p:nvGrpSpPr>
          <p:cNvPr id="31" name="Gruppo 30">
            <a:extLst>
              <a:ext uri="{FF2B5EF4-FFF2-40B4-BE49-F238E27FC236}">
                <a16:creationId xmlns:a16="http://schemas.microsoft.com/office/drawing/2014/main" id="{062F253E-CC82-4E32-A90E-70116D27DE41}"/>
              </a:ext>
            </a:extLst>
          </p:cNvPr>
          <p:cNvGrpSpPr/>
          <p:nvPr/>
        </p:nvGrpSpPr>
        <p:grpSpPr>
          <a:xfrm>
            <a:off x="3395172" y="4638816"/>
            <a:ext cx="1572414" cy="1421555"/>
            <a:chOff x="3395172" y="4638816"/>
            <a:chExt cx="1572414" cy="1421555"/>
          </a:xfrm>
        </p:grpSpPr>
        <p:pic>
          <p:nvPicPr>
            <p:cNvPr id="20" name="Immagine 19">
              <a:extLst>
                <a:ext uri="{FF2B5EF4-FFF2-40B4-BE49-F238E27FC236}">
                  <a16:creationId xmlns:a16="http://schemas.microsoft.com/office/drawing/2014/main" id="{8A4FCFEB-09AF-4194-B38A-B3C4E232ACB0}"/>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977282" y="4638816"/>
              <a:ext cx="990304" cy="584775"/>
            </a:xfrm>
            <a:prstGeom prst="rect">
              <a:avLst/>
            </a:prstGeom>
          </p:spPr>
        </p:pic>
        <p:pic>
          <p:nvPicPr>
            <p:cNvPr id="21" name="Immagine 20">
              <a:extLst>
                <a:ext uri="{FF2B5EF4-FFF2-40B4-BE49-F238E27FC236}">
                  <a16:creationId xmlns:a16="http://schemas.microsoft.com/office/drawing/2014/main" id="{4E7A7AFB-40E8-4577-8404-11F325062CD2}"/>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3395172" y="5250134"/>
              <a:ext cx="1572413" cy="810237"/>
            </a:xfrm>
            <a:prstGeom prst="rect">
              <a:avLst/>
            </a:prstGeom>
          </p:spPr>
        </p:pic>
      </p:grpSp>
      <p:pic>
        <p:nvPicPr>
          <p:cNvPr id="33" name="Immagine 32" descr="Immagine che contiene interni, persona, cibo, tavolo&#10;&#10;Descrizione generata con affidabilità molto elevata">
            <a:extLst>
              <a:ext uri="{FF2B5EF4-FFF2-40B4-BE49-F238E27FC236}">
                <a16:creationId xmlns:a16="http://schemas.microsoft.com/office/drawing/2014/main" id="{6EE4C9A9-C6FF-412B-B1C5-F7C5A99D25BB}"/>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3358433" y="1453629"/>
            <a:ext cx="816306" cy="696167"/>
          </a:xfrm>
          <a:prstGeom prst="rect">
            <a:avLst/>
          </a:prstGeom>
        </p:spPr>
      </p:pic>
      <p:pic>
        <p:nvPicPr>
          <p:cNvPr id="36" name="Immagine 35" descr="Immagine che contiene tavolo, persona, interni, tenendo&#10;&#10;Descrizione generata con affidabilità elevata">
            <a:extLst>
              <a:ext uri="{FF2B5EF4-FFF2-40B4-BE49-F238E27FC236}">
                <a16:creationId xmlns:a16="http://schemas.microsoft.com/office/drawing/2014/main" id="{50E86C59-9154-47AF-8FEE-85CE703E1F21}"/>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10473548" y="4669430"/>
            <a:ext cx="874334" cy="1475726"/>
          </a:xfrm>
          <a:prstGeom prst="rect">
            <a:avLst/>
          </a:prstGeom>
        </p:spPr>
      </p:pic>
      <p:pic>
        <p:nvPicPr>
          <p:cNvPr id="39" name="Immagine 38">
            <a:extLst>
              <a:ext uri="{FF2B5EF4-FFF2-40B4-BE49-F238E27FC236}">
                <a16:creationId xmlns:a16="http://schemas.microsoft.com/office/drawing/2014/main" id="{B539B2A8-B1E4-48B1-8014-9552627F8DAC}"/>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7065539" y="4674155"/>
            <a:ext cx="620314" cy="1472123"/>
          </a:xfrm>
          <a:prstGeom prst="rect">
            <a:avLst/>
          </a:prstGeom>
        </p:spPr>
      </p:pic>
      <p:grpSp>
        <p:nvGrpSpPr>
          <p:cNvPr id="49" name="Gruppo 48">
            <a:extLst>
              <a:ext uri="{FF2B5EF4-FFF2-40B4-BE49-F238E27FC236}">
                <a16:creationId xmlns:a16="http://schemas.microsoft.com/office/drawing/2014/main" id="{62269B7E-1C37-4BF7-B009-C459CEF0B485}"/>
              </a:ext>
            </a:extLst>
          </p:cNvPr>
          <p:cNvGrpSpPr/>
          <p:nvPr/>
        </p:nvGrpSpPr>
        <p:grpSpPr>
          <a:xfrm>
            <a:off x="179888" y="1453628"/>
            <a:ext cx="1180150" cy="1845585"/>
            <a:chOff x="179888" y="1453628"/>
            <a:chExt cx="1180150" cy="1845585"/>
          </a:xfrm>
        </p:grpSpPr>
        <p:pic>
          <p:nvPicPr>
            <p:cNvPr id="5" name="Immagine 4">
              <a:extLst>
                <a:ext uri="{FF2B5EF4-FFF2-40B4-BE49-F238E27FC236}">
                  <a16:creationId xmlns:a16="http://schemas.microsoft.com/office/drawing/2014/main" id="{84B84517-B053-4AA0-A186-0E5920DD8931}"/>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184290" y="2184945"/>
              <a:ext cx="1175748" cy="1114268"/>
            </a:xfrm>
            <a:prstGeom prst="rect">
              <a:avLst/>
            </a:prstGeom>
          </p:spPr>
        </p:pic>
        <p:pic>
          <p:nvPicPr>
            <p:cNvPr id="41" name="Immagine 40" descr="Immagine che contiene esterni, neve, albero, montagna&#10;&#10;Descrizione generata con affidabilità molto elevata">
              <a:extLst>
                <a:ext uri="{FF2B5EF4-FFF2-40B4-BE49-F238E27FC236}">
                  <a16:creationId xmlns:a16="http://schemas.microsoft.com/office/drawing/2014/main" id="{0D1CFB65-E552-435A-8B6D-F7D0D0EC2644}"/>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179888" y="1453628"/>
              <a:ext cx="1175748" cy="687737"/>
            </a:xfrm>
            <a:prstGeom prst="rect">
              <a:avLst/>
            </a:prstGeom>
          </p:spPr>
        </p:pic>
      </p:grpSp>
      <p:pic>
        <p:nvPicPr>
          <p:cNvPr id="43" name="Immagine 42">
            <a:extLst>
              <a:ext uri="{FF2B5EF4-FFF2-40B4-BE49-F238E27FC236}">
                <a16:creationId xmlns:a16="http://schemas.microsoft.com/office/drawing/2014/main" id="{AFB8CAAF-461B-4322-AD4E-DDD29A0DBA6E}"/>
              </a:ext>
            </a:extLst>
          </p:cNvPr>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9318887" y="4669430"/>
            <a:ext cx="818755" cy="620814"/>
          </a:xfrm>
          <a:prstGeom prst="rect">
            <a:avLst/>
          </a:prstGeom>
        </p:spPr>
      </p:pic>
      <p:grpSp>
        <p:nvGrpSpPr>
          <p:cNvPr id="46" name="Gruppo 45">
            <a:extLst>
              <a:ext uri="{FF2B5EF4-FFF2-40B4-BE49-F238E27FC236}">
                <a16:creationId xmlns:a16="http://schemas.microsoft.com/office/drawing/2014/main" id="{B3D0775F-7F0A-4D0F-8AFB-AB2A21BCD6D7}"/>
              </a:ext>
            </a:extLst>
          </p:cNvPr>
          <p:cNvGrpSpPr/>
          <p:nvPr/>
        </p:nvGrpSpPr>
        <p:grpSpPr>
          <a:xfrm>
            <a:off x="7699122" y="5624121"/>
            <a:ext cx="1342348" cy="515548"/>
            <a:chOff x="7699122" y="5624121"/>
            <a:chExt cx="1342348" cy="515548"/>
          </a:xfrm>
        </p:grpSpPr>
        <p:grpSp>
          <p:nvGrpSpPr>
            <p:cNvPr id="38" name="Gruppo 37">
              <a:extLst>
                <a:ext uri="{FF2B5EF4-FFF2-40B4-BE49-F238E27FC236}">
                  <a16:creationId xmlns:a16="http://schemas.microsoft.com/office/drawing/2014/main" id="{8FBA3C00-6D13-4D4E-B5C2-3A144CC1CD74}"/>
                </a:ext>
              </a:extLst>
            </p:cNvPr>
            <p:cNvGrpSpPr/>
            <p:nvPr/>
          </p:nvGrpSpPr>
          <p:grpSpPr>
            <a:xfrm>
              <a:off x="7699122" y="5624121"/>
              <a:ext cx="819973" cy="515548"/>
              <a:chOff x="7356356" y="5217481"/>
              <a:chExt cx="1762605" cy="922188"/>
            </a:xfrm>
          </p:grpSpPr>
          <p:pic>
            <p:nvPicPr>
              <p:cNvPr id="16" name="Immagine 15">
                <a:extLst>
                  <a:ext uri="{FF2B5EF4-FFF2-40B4-BE49-F238E27FC236}">
                    <a16:creationId xmlns:a16="http://schemas.microsoft.com/office/drawing/2014/main" id="{8FF98FC2-F93F-45D6-82F2-650426FD5F0B}"/>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7356356" y="5217481"/>
                <a:ext cx="1762605" cy="922188"/>
              </a:xfrm>
              <a:prstGeom prst="rect">
                <a:avLst/>
              </a:prstGeom>
            </p:spPr>
          </p:pic>
          <p:sp>
            <p:nvSpPr>
              <p:cNvPr id="37" name="Rettangolo 36">
                <a:extLst>
                  <a:ext uri="{FF2B5EF4-FFF2-40B4-BE49-F238E27FC236}">
                    <a16:creationId xmlns:a16="http://schemas.microsoft.com/office/drawing/2014/main" id="{3F7CDA1E-A2D9-4679-91C7-928782264BF2}"/>
                  </a:ext>
                </a:extLst>
              </p:cNvPr>
              <p:cNvSpPr/>
              <p:nvPr/>
            </p:nvSpPr>
            <p:spPr>
              <a:xfrm>
                <a:off x="7754073" y="5329431"/>
                <a:ext cx="1132350" cy="294690"/>
              </a:xfrm>
              <a:prstGeom prst="rect">
                <a:avLst/>
              </a:prstGeom>
              <a:solidFill>
                <a:srgbClr val="D7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5" name="Immagine 44" descr="Immagine che contiene interni, parete&#10;&#10;Descrizione generata con affidabilità molto elevata">
              <a:extLst>
                <a:ext uri="{FF2B5EF4-FFF2-40B4-BE49-F238E27FC236}">
                  <a16:creationId xmlns:a16="http://schemas.microsoft.com/office/drawing/2014/main" id="{3A313D54-59E0-4719-8721-1F92F5AFD717}"/>
                </a:ext>
              </a:extLst>
            </p:cNvPr>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rot="5400000">
              <a:off x="8531959" y="5630158"/>
              <a:ext cx="515547" cy="503474"/>
            </a:xfrm>
            <a:prstGeom prst="rect">
              <a:avLst/>
            </a:prstGeom>
          </p:spPr>
        </p:pic>
      </p:grpSp>
      <p:grpSp>
        <p:nvGrpSpPr>
          <p:cNvPr id="50" name="Gruppo 49">
            <a:extLst>
              <a:ext uri="{FF2B5EF4-FFF2-40B4-BE49-F238E27FC236}">
                <a16:creationId xmlns:a16="http://schemas.microsoft.com/office/drawing/2014/main" id="{6C7FBD68-A553-4BBC-BD6D-8334EDB28DE6}"/>
              </a:ext>
            </a:extLst>
          </p:cNvPr>
          <p:cNvGrpSpPr/>
          <p:nvPr/>
        </p:nvGrpSpPr>
        <p:grpSpPr>
          <a:xfrm>
            <a:off x="4223316" y="1458311"/>
            <a:ext cx="1411556" cy="1826433"/>
            <a:chOff x="4223316" y="1458311"/>
            <a:chExt cx="1411556" cy="1826433"/>
          </a:xfrm>
        </p:grpSpPr>
        <p:pic>
          <p:nvPicPr>
            <p:cNvPr id="42" name="Immagine 41" descr="Immagine che contiene edificio, scuro, luce, interni&#10;&#10;Descrizione generata con affidabilità elevata">
              <a:extLst>
                <a:ext uri="{FF2B5EF4-FFF2-40B4-BE49-F238E27FC236}">
                  <a16:creationId xmlns:a16="http://schemas.microsoft.com/office/drawing/2014/main" id="{DD19043B-A9C6-43F7-8388-85B024CBEFB7}"/>
                </a:ext>
              </a:extLst>
            </p:cNvPr>
            <p:cNvPicPr>
              <a:picLocks noChangeAspect="1"/>
            </p:cNvPicPr>
            <p:nvPr/>
          </p:nvPicPr>
          <p:blipFill rotWithShape="1">
            <a:blip r:embed="rId31" cstate="screen">
              <a:extLst>
                <a:ext uri="{28A0092B-C50C-407E-A947-70E740481C1C}">
                  <a14:useLocalDpi xmlns:a14="http://schemas.microsoft.com/office/drawing/2010/main"/>
                </a:ext>
              </a:extLst>
            </a:blip>
            <a:srcRect/>
            <a:stretch/>
          </p:blipFill>
          <p:spPr>
            <a:xfrm>
              <a:off x="4516386" y="2171391"/>
              <a:ext cx="1118486" cy="1113353"/>
            </a:xfrm>
            <a:prstGeom prst="rect">
              <a:avLst/>
            </a:prstGeom>
          </p:spPr>
        </p:pic>
        <p:pic>
          <p:nvPicPr>
            <p:cNvPr id="48" name="Immagine 47" descr="Immagine che contiene interni&#10;&#10;Descrizione generata con affidabilità elevata">
              <a:extLst>
                <a:ext uri="{FF2B5EF4-FFF2-40B4-BE49-F238E27FC236}">
                  <a16:creationId xmlns:a16="http://schemas.microsoft.com/office/drawing/2014/main" id="{65663344-664A-4D3D-8BFE-E8745D588571}"/>
                </a:ext>
              </a:extLst>
            </p:cNvPr>
            <p:cNvPicPr>
              <a:picLocks noChangeAspect="1"/>
            </p:cNvPicPr>
            <p:nvPr/>
          </p:nvPicPr>
          <p:blipFill rotWithShape="1">
            <a:blip r:embed="rId32" cstate="screen">
              <a:extLst>
                <a:ext uri="{28A0092B-C50C-407E-A947-70E740481C1C}">
                  <a14:useLocalDpi xmlns:a14="http://schemas.microsoft.com/office/drawing/2010/main"/>
                </a:ext>
              </a:extLst>
            </a:blip>
            <a:srcRect/>
            <a:stretch/>
          </p:blipFill>
          <p:spPr>
            <a:xfrm>
              <a:off x="4223316" y="1458311"/>
              <a:ext cx="1411555" cy="695505"/>
            </a:xfrm>
            <a:prstGeom prst="rect">
              <a:avLst/>
            </a:prstGeom>
          </p:spPr>
        </p:pic>
      </p:grpSp>
    </p:spTree>
    <p:extLst>
      <p:ext uri="{BB962C8B-B14F-4D97-AF65-F5344CB8AC3E}">
        <p14:creationId xmlns:p14="http://schemas.microsoft.com/office/powerpoint/2010/main" val="191972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25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2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25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25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25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125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25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25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25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25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25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25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125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25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25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25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1250"/>
                                        <p:tgtEl>
                                          <p:spTgt spid="14"/>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1250"/>
                                        <p:tgtEl>
                                          <p:spTgt spid="4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1250"/>
                                        <p:tgtEl>
                                          <p:spTgt spid="1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125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250"/>
                                        <p:tgtEl>
                                          <p:spTgt spid="39"/>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250"/>
                                        <p:tgtEl>
                                          <p:spTgt spid="4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E3F3"/>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B88F6BD-50C1-4347-A8C0-6865EEBBF1B1}"/>
              </a:ext>
            </a:extLst>
          </p:cNvPr>
          <p:cNvSpPr txBox="1"/>
          <p:nvPr/>
        </p:nvSpPr>
        <p:spPr>
          <a:xfrm>
            <a:off x="449943" y="61069"/>
            <a:ext cx="11538857" cy="756041"/>
          </a:xfrm>
          <a:prstGeom prst="rect">
            <a:avLst/>
          </a:prstGeom>
          <a:noFill/>
        </p:spPr>
        <p:txBody>
          <a:bodyPr wrap="square" rtlCol="0">
            <a:spAutoFit/>
          </a:bodyPr>
          <a:lstStyle/>
          <a:p>
            <a:pPr algn="ctr">
              <a:lnSpc>
                <a:spcPts val="5000"/>
              </a:lnSpc>
            </a:pPr>
            <a:r>
              <a:rPr lang="it-IT" sz="4800" dirty="0">
                <a:ln w="0"/>
                <a:solidFill>
                  <a:srgbClr val="002060"/>
                </a:solidFill>
                <a:effectLst>
                  <a:outerShdw blurRad="38100" dist="25400" dir="5400000" algn="ctr" rotWithShape="0">
                    <a:srgbClr val="6E747A">
                      <a:alpha val="43000"/>
                    </a:srgbClr>
                  </a:outerShdw>
                </a:effectLst>
              </a:rPr>
              <a:t>E non è finita qui…</a:t>
            </a:r>
          </a:p>
        </p:txBody>
      </p:sp>
      <p:grpSp>
        <p:nvGrpSpPr>
          <p:cNvPr id="7" name="Gruppo 6">
            <a:extLst>
              <a:ext uri="{FF2B5EF4-FFF2-40B4-BE49-F238E27FC236}">
                <a16:creationId xmlns:a16="http://schemas.microsoft.com/office/drawing/2014/main" id="{1BF6629E-935E-432D-9635-83B063BD49CC}"/>
              </a:ext>
            </a:extLst>
          </p:cNvPr>
          <p:cNvGrpSpPr/>
          <p:nvPr/>
        </p:nvGrpSpPr>
        <p:grpSpPr>
          <a:xfrm>
            <a:off x="-34239" y="910822"/>
            <a:ext cx="4293561" cy="2289477"/>
            <a:chOff x="-34239" y="1116886"/>
            <a:chExt cx="4293561" cy="2289477"/>
          </a:xfrm>
        </p:grpSpPr>
        <p:grpSp>
          <p:nvGrpSpPr>
            <p:cNvPr id="2" name="Gruppo 1">
              <a:extLst>
                <a:ext uri="{FF2B5EF4-FFF2-40B4-BE49-F238E27FC236}">
                  <a16:creationId xmlns:a16="http://schemas.microsoft.com/office/drawing/2014/main" id="{2B04372A-BC48-425F-96D5-EF2511F02827}"/>
                </a:ext>
              </a:extLst>
            </p:cNvPr>
            <p:cNvGrpSpPr/>
            <p:nvPr/>
          </p:nvGrpSpPr>
          <p:grpSpPr>
            <a:xfrm>
              <a:off x="264862" y="1116886"/>
              <a:ext cx="3576185" cy="1846179"/>
              <a:chOff x="600424" y="1647068"/>
              <a:chExt cx="3576185" cy="1846179"/>
            </a:xfrm>
          </p:grpSpPr>
          <p:pic>
            <p:nvPicPr>
              <p:cNvPr id="29" name="Immagine 28">
                <a:extLst>
                  <a:ext uri="{FF2B5EF4-FFF2-40B4-BE49-F238E27FC236}">
                    <a16:creationId xmlns:a16="http://schemas.microsoft.com/office/drawing/2014/main" id="{5A915953-319E-4BF3-82EC-F2F33A3FDB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63176" y="2645966"/>
                <a:ext cx="1278534" cy="821322"/>
              </a:xfrm>
              <a:prstGeom prst="rect">
                <a:avLst/>
              </a:prstGeom>
            </p:spPr>
          </p:pic>
          <p:pic>
            <p:nvPicPr>
              <p:cNvPr id="31" name="Immagine 30" descr="Immagine che contiene interni, persona, parete, uomo&#10;&#10;Descrizione generata con affidabilità molto elevata">
                <a:extLst>
                  <a:ext uri="{FF2B5EF4-FFF2-40B4-BE49-F238E27FC236}">
                    <a16:creationId xmlns:a16="http://schemas.microsoft.com/office/drawing/2014/main" id="{3DCC5638-A163-411B-896B-A9004B76C8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424" y="1647068"/>
                <a:ext cx="1232080" cy="1820219"/>
              </a:xfrm>
              <a:prstGeom prst="rect">
                <a:avLst/>
              </a:prstGeom>
            </p:spPr>
          </p:pic>
          <p:pic>
            <p:nvPicPr>
              <p:cNvPr id="32" name="Immagine 31">
                <a:extLst>
                  <a:ext uri="{FF2B5EF4-FFF2-40B4-BE49-F238E27FC236}">
                    <a16:creationId xmlns:a16="http://schemas.microsoft.com/office/drawing/2014/main" id="{4FE8FB65-6356-4FC0-B529-9AF65A9B95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63983" y="1647069"/>
                <a:ext cx="1277727" cy="975195"/>
              </a:xfrm>
              <a:prstGeom prst="rect">
                <a:avLst/>
              </a:prstGeom>
            </p:spPr>
          </p:pic>
          <p:pic>
            <p:nvPicPr>
              <p:cNvPr id="34" name="Immagine 33" descr="Immagine che contiene tazza, tavolo, vetro, bevanda&#10;&#10;Descrizione generata con affidabilità molto elevata">
                <a:extLst>
                  <a:ext uri="{FF2B5EF4-FFF2-40B4-BE49-F238E27FC236}">
                    <a16:creationId xmlns:a16="http://schemas.microsoft.com/office/drawing/2014/main" id="{BA574481-5199-4999-90AC-DC61E8826D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382" y="2458348"/>
                <a:ext cx="1004227" cy="1034899"/>
              </a:xfrm>
              <a:prstGeom prst="rect">
                <a:avLst/>
              </a:prstGeom>
            </p:spPr>
          </p:pic>
        </p:grpSp>
        <p:sp>
          <p:nvSpPr>
            <p:cNvPr id="19" name="CasellaDiTesto 18">
              <a:extLst>
                <a:ext uri="{FF2B5EF4-FFF2-40B4-BE49-F238E27FC236}">
                  <a16:creationId xmlns:a16="http://schemas.microsoft.com/office/drawing/2014/main" id="{DB2590BF-22E1-4F0E-8992-640CD5D5DB8A}"/>
                </a:ext>
              </a:extLst>
            </p:cNvPr>
            <p:cNvSpPr txBox="1"/>
            <p:nvPr/>
          </p:nvSpPr>
          <p:spPr>
            <a:xfrm>
              <a:off x="-34239" y="3006253"/>
              <a:ext cx="4293561" cy="400110"/>
            </a:xfrm>
            <a:prstGeom prst="rect">
              <a:avLst/>
            </a:prstGeom>
            <a:noFill/>
          </p:spPr>
          <p:txBody>
            <a:bodyPr wrap="square" rtlCol="0">
              <a:spAutoFit/>
            </a:bodyPr>
            <a:lstStyle/>
            <a:p>
              <a:pPr algn="ctr"/>
              <a:r>
                <a:rPr lang="it-IT" sz="2000" dirty="0">
                  <a:ln w="0"/>
                  <a:solidFill>
                    <a:srgbClr val="002060"/>
                  </a:solidFill>
                  <a:effectLst>
                    <a:outerShdw blurRad="38100" dist="25400" dir="5400000" algn="ctr" rotWithShape="0">
                      <a:srgbClr val="6E747A">
                        <a:alpha val="43000"/>
                      </a:srgbClr>
                    </a:outerShdw>
                  </a:effectLst>
                </a:rPr>
                <a:t>ALIMENTARI E BEVANDE</a:t>
              </a:r>
            </a:p>
          </p:txBody>
        </p:sp>
      </p:grpSp>
      <p:grpSp>
        <p:nvGrpSpPr>
          <p:cNvPr id="9" name="Gruppo 8">
            <a:extLst>
              <a:ext uri="{FF2B5EF4-FFF2-40B4-BE49-F238E27FC236}">
                <a16:creationId xmlns:a16="http://schemas.microsoft.com/office/drawing/2014/main" id="{C36299A7-B01D-4859-9171-2F2D45B1B167}"/>
              </a:ext>
            </a:extLst>
          </p:cNvPr>
          <p:cNvGrpSpPr/>
          <p:nvPr/>
        </p:nvGrpSpPr>
        <p:grpSpPr>
          <a:xfrm>
            <a:off x="3960218" y="910822"/>
            <a:ext cx="4293561" cy="2307715"/>
            <a:chOff x="4385225" y="1116886"/>
            <a:chExt cx="4293561" cy="2307715"/>
          </a:xfrm>
        </p:grpSpPr>
        <p:pic>
          <p:nvPicPr>
            <p:cNvPr id="14" name="Immagine 13">
              <a:extLst>
                <a:ext uri="{FF2B5EF4-FFF2-40B4-BE49-F238E27FC236}">
                  <a16:creationId xmlns:a16="http://schemas.microsoft.com/office/drawing/2014/main" id="{8E3DE5B9-9983-4AC8-8221-7F76696051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93974" y="1116886"/>
              <a:ext cx="1932384" cy="1840623"/>
            </a:xfrm>
            <a:prstGeom prst="rect">
              <a:avLst/>
            </a:prstGeom>
          </p:spPr>
        </p:pic>
        <p:pic>
          <p:nvPicPr>
            <p:cNvPr id="27" name="Immagine 26" descr="Immagine che contiene interni, oggetto, orologio&#10;&#10;Descrizione generata con affidabilità molto elevata">
              <a:extLst>
                <a:ext uri="{FF2B5EF4-FFF2-40B4-BE49-F238E27FC236}">
                  <a16:creationId xmlns:a16="http://schemas.microsoft.com/office/drawing/2014/main" id="{210281D5-4DC0-42DB-A47A-5EAE241331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7030" y="1582364"/>
              <a:ext cx="1547214" cy="1375146"/>
            </a:xfrm>
            <a:prstGeom prst="rect">
              <a:avLst/>
            </a:prstGeom>
          </p:spPr>
        </p:pic>
        <p:sp>
          <p:nvSpPr>
            <p:cNvPr id="21" name="CasellaDiTesto 20">
              <a:extLst>
                <a:ext uri="{FF2B5EF4-FFF2-40B4-BE49-F238E27FC236}">
                  <a16:creationId xmlns:a16="http://schemas.microsoft.com/office/drawing/2014/main" id="{5948A767-416C-4D2E-BCDB-12CBAF236B6D}"/>
                </a:ext>
              </a:extLst>
            </p:cNvPr>
            <p:cNvSpPr txBox="1"/>
            <p:nvPr/>
          </p:nvSpPr>
          <p:spPr>
            <a:xfrm>
              <a:off x="4385225" y="3024491"/>
              <a:ext cx="4293561" cy="400110"/>
            </a:xfrm>
            <a:prstGeom prst="rect">
              <a:avLst/>
            </a:prstGeom>
            <a:noFill/>
          </p:spPr>
          <p:txBody>
            <a:bodyPr wrap="square" rtlCol="0">
              <a:spAutoFit/>
            </a:bodyPr>
            <a:lstStyle/>
            <a:p>
              <a:pPr algn="ctr"/>
              <a:r>
                <a:rPr lang="it-IT" sz="2000" dirty="0">
                  <a:ln w="0"/>
                  <a:solidFill>
                    <a:srgbClr val="002060"/>
                  </a:solidFill>
                  <a:effectLst>
                    <a:outerShdw blurRad="38100" dist="25400" dir="5400000" algn="ctr" rotWithShape="0">
                      <a:srgbClr val="6E747A">
                        <a:alpha val="43000"/>
                      </a:srgbClr>
                    </a:outerShdw>
                  </a:effectLst>
                </a:rPr>
                <a:t>SERVIZI E ICT</a:t>
              </a:r>
            </a:p>
          </p:txBody>
        </p:sp>
      </p:grpSp>
      <p:grpSp>
        <p:nvGrpSpPr>
          <p:cNvPr id="11" name="Gruppo 10">
            <a:extLst>
              <a:ext uri="{FF2B5EF4-FFF2-40B4-BE49-F238E27FC236}">
                <a16:creationId xmlns:a16="http://schemas.microsoft.com/office/drawing/2014/main" id="{4D8EFCC3-5372-4BB5-AE59-C0B74C983F13}"/>
              </a:ext>
            </a:extLst>
          </p:cNvPr>
          <p:cNvGrpSpPr/>
          <p:nvPr/>
        </p:nvGrpSpPr>
        <p:grpSpPr>
          <a:xfrm>
            <a:off x="-525346" y="4065997"/>
            <a:ext cx="4293561" cy="2818531"/>
            <a:chOff x="-121810" y="3872812"/>
            <a:chExt cx="4293561" cy="2818533"/>
          </a:xfrm>
        </p:grpSpPr>
        <p:grpSp>
          <p:nvGrpSpPr>
            <p:cNvPr id="3" name="Gruppo 2">
              <a:extLst>
                <a:ext uri="{FF2B5EF4-FFF2-40B4-BE49-F238E27FC236}">
                  <a16:creationId xmlns:a16="http://schemas.microsoft.com/office/drawing/2014/main" id="{81F9C7A0-3DE6-4888-A94E-8BE0A6C74863}"/>
                </a:ext>
              </a:extLst>
            </p:cNvPr>
            <p:cNvGrpSpPr/>
            <p:nvPr/>
          </p:nvGrpSpPr>
          <p:grpSpPr>
            <a:xfrm>
              <a:off x="668396" y="3872812"/>
              <a:ext cx="2846814" cy="2456374"/>
              <a:chOff x="668396" y="4259182"/>
              <a:chExt cx="2846814" cy="2456374"/>
            </a:xfrm>
          </p:grpSpPr>
          <p:pic>
            <p:nvPicPr>
              <p:cNvPr id="41" name="Immagine 40">
                <a:extLst>
                  <a:ext uri="{FF2B5EF4-FFF2-40B4-BE49-F238E27FC236}">
                    <a16:creationId xmlns:a16="http://schemas.microsoft.com/office/drawing/2014/main" id="{A11C77DD-EDCD-4F55-8589-7301EA392EF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68396" y="5583319"/>
                <a:ext cx="1513715" cy="1132237"/>
              </a:xfrm>
              <a:prstGeom prst="rect">
                <a:avLst/>
              </a:prstGeom>
            </p:spPr>
          </p:pic>
          <p:pic>
            <p:nvPicPr>
              <p:cNvPr id="42" name="Immagine 41">
                <a:extLst>
                  <a:ext uri="{FF2B5EF4-FFF2-40B4-BE49-F238E27FC236}">
                    <a16:creationId xmlns:a16="http://schemas.microsoft.com/office/drawing/2014/main" id="{0C4C00C0-5769-4F5C-9381-0A165DB365A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231995" y="5824695"/>
                <a:ext cx="1277728" cy="885202"/>
              </a:xfrm>
              <a:prstGeom prst="rect">
                <a:avLst/>
              </a:prstGeom>
            </p:spPr>
          </p:pic>
          <p:pic>
            <p:nvPicPr>
              <p:cNvPr id="43" name="Immagine 42">
                <a:extLst>
                  <a:ext uri="{FF2B5EF4-FFF2-40B4-BE49-F238E27FC236}">
                    <a16:creationId xmlns:a16="http://schemas.microsoft.com/office/drawing/2014/main" id="{6F360276-00DD-46C6-BFA2-2356EC6133A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237483" y="4259182"/>
                <a:ext cx="1277727" cy="1468424"/>
              </a:xfrm>
              <a:prstGeom prst="rect">
                <a:avLst/>
              </a:prstGeom>
            </p:spPr>
          </p:pic>
          <p:pic>
            <p:nvPicPr>
              <p:cNvPr id="46" name="Immagine 45" descr="Immagine che contiene tazza, sedendo&#10;&#10;Descrizione generata con affidabilità elevata">
                <a:extLst>
                  <a:ext uri="{FF2B5EF4-FFF2-40B4-BE49-F238E27FC236}">
                    <a16:creationId xmlns:a16="http://schemas.microsoft.com/office/drawing/2014/main" id="{7715C964-353A-40B8-AB99-4EEF6B8CAF2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8397" y="4259182"/>
                <a:ext cx="1513713" cy="1302925"/>
              </a:xfrm>
              <a:prstGeom prst="rect">
                <a:avLst/>
              </a:prstGeom>
            </p:spPr>
          </p:pic>
        </p:grpSp>
        <p:sp>
          <p:nvSpPr>
            <p:cNvPr id="28" name="CasellaDiTesto 27">
              <a:extLst>
                <a:ext uri="{FF2B5EF4-FFF2-40B4-BE49-F238E27FC236}">
                  <a16:creationId xmlns:a16="http://schemas.microsoft.com/office/drawing/2014/main" id="{192BD6E0-3983-4945-992D-2A6859BE8F67}"/>
                </a:ext>
              </a:extLst>
            </p:cNvPr>
            <p:cNvSpPr txBox="1"/>
            <p:nvPr/>
          </p:nvSpPr>
          <p:spPr>
            <a:xfrm>
              <a:off x="-121810" y="6291235"/>
              <a:ext cx="4293561" cy="400110"/>
            </a:xfrm>
            <a:prstGeom prst="rect">
              <a:avLst/>
            </a:prstGeom>
            <a:noFill/>
          </p:spPr>
          <p:txBody>
            <a:bodyPr wrap="square" rtlCol="0">
              <a:spAutoFit/>
            </a:bodyPr>
            <a:lstStyle/>
            <a:p>
              <a:pPr algn="ctr"/>
              <a:r>
                <a:rPr lang="it-IT" sz="2000" dirty="0">
                  <a:ln w="0"/>
                  <a:solidFill>
                    <a:srgbClr val="002060"/>
                  </a:solidFill>
                  <a:effectLst>
                    <a:outerShdw blurRad="38100" dist="25400" dir="5400000" algn="ctr" rotWithShape="0">
                      <a:srgbClr val="6E747A">
                        <a:alpha val="43000"/>
                      </a:srgbClr>
                    </a:outerShdw>
                  </a:effectLst>
                </a:rPr>
                <a:t>CARTA E STAMPA</a:t>
              </a:r>
            </a:p>
          </p:txBody>
        </p:sp>
      </p:grpSp>
      <p:grpSp>
        <p:nvGrpSpPr>
          <p:cNvPr id="12" name="Gruppo 11">
            <a:extLst>
              <a:ext uri="{FF2B5EF4-FFF2-40B4-BE49-F238E27FC236}">
                <a16:creationId xmlns:a16="http://schemas.microsoft.com/office/drawing/2014/main" id="{D6D99E8F-F59B-47AE-A214-C20114A9873E}"/>
              </a:ext>
            </a:extLst>
          </p:cNvPr>
          <p:cNvGrpSpPr/>
          <p:nvPr/>
        </p:nvGrpSpPr>
        <p:grpSpPr>
          <a:xfrm>
            <a:off x="3949219" y="4331664"/>
            <a:ext cx="4293561" cy="2525879"/>
            <a:chOff x="4385224" y="4165464"/>
            <a:chExt cx="4293561" cy="2525880"/>
          </a:xfrm>
        </p:grpSpPr>
        <p:grpSp>
          <p:nvGrpSpPr>
            <p:cNvPr id="5" name="Gruppo 4">
              <a:extLst>
                <a:ext uri="{FF2B5EF4-FFF2-40B4-BE49-F238E27FC236}">
                  <a16:creationId xmlns:a16="http://schemas.microsoft.com/office/drawing/2014/main" id="{E9411EA7-39E5-4DD0-BAE3-A91DF7BA02AB}"/>
                </a:ext>
              </a:extLst>
            </p:cNvPr>
            <p:cNvGrpSpPr/>
            <p:nvPr/>
          </p:nvGrpSpPr>
          <p:grpSpPr>
            <a:xfrm>
              <a:off x="5133699" y="4165464"/>
              <a:ext cx="2726401" cy="2163721"/>
              <a:chOff x="5076255" y="4505522"/>
              <a:chExt cx="2726401" cy="2163721"/>
            </a:xfrm>
          </p:grpSpPr>
          <p:pic>
            <p:nvPicPr>
              <p:cNvPr id="44" name="Immagine 43">
                <a:extLst>
                  <a:ext uri="{FF2B5EF4-FFF2-40B4-BE49-F238E27FC236}">
                    <a16:creationId xmlns:a16="http://schemas.microsoft.com/office/drawing/2014/main" id="{A834E3D3-A1D9-48F6-9A45-5474380E9155}"/>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312670" y="5623270"/>
                <a:ext cx="1489986" cy="1045973"/>
              </a:xfrm>
              <a:prstGeom prst="rect">
                <a:avLst/>
              </a:prstGeom>
            </p:spPr>
          </p:pic>
          <p:pic>
            <p:nvPicPr>
              <p:cNvPr id="48" name="Immagine 47" descr="Immagine che contiene musica&#10;&#10;Descrizione generata con affidabilità elevata">
                <a:extLst>
                  <a:ext uri="{FF2B5EF4-FFF2-40B4-BE49-F238E27FC236}">
                    <a16:creationId xmlns:a16="http://schemas.microsoft.com/office/drawing/2014/main" id="{6867B1CB-557E-4FAC-83C8-577D49187BE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076255" y="5617044"/>
                <a:ext cx="1198671" cy="1052199"/>
              </a:xfrm>
              <a:prstGeom prst="rect">
                <a:avLst/>
              </a:prstGeom>
            </p:spPr>
          </p:pic>
          <p:pic>
            <p:nvPicPr>
              <p:cNvPr id="50" name="Immagine 49">
                <a:extLst>
                  <a:ext uri="{FF2B5EF4-FFF2-40B4-BE49-F238E27FC236}">
                    <a16:creationId xmlns:a16="http://schemas.microsoft.com/office/drawing/2014/main" id="{D2096F6F-CB9D-40AD-B054-08C4D61733F5}"/>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6312670" y="4505522"/>
                <a:ext cx="1489986" cy="1081173"/>
              </a:xfrm>
              <a:prstGeom prst="rect">
                <a:avLst/>
              </a:prstGeom>
            </p:spPr>
          </p:pic>
        </p:grpSp>
        <p:sp>
          <p:nvSpPr>
            <p:cNvPr id="30" name="CasellaDiTesto 29">
              <a:extLst>
                <a:ext uri="{FF2B5EF4-FFF2-40B4-BE49-F238E27FC236}">
                  <a16:creationId xmlns:a16="http://schemas.microsoft.com/office/drawing/2014/main" id="{5415625B-9A26-40BD-BF2D-30F38DD36CEF}"/>
                </a:ext>
              </a:extLst>
            </p:cNvPr>
            <p:cNvSpPr txBox="1"/>
            <p:nvPr/>
          </p:nvSpPr>
          <p:spPr>
            <a:xfrm>
              <a:off x="4385224" y="6291234"/>
              <a:ext cx="4293561" cy="400110"/>
            </a:xfrm>
            <a:prstGeom prst="rect">
              <a:avLst/>
            </a:prstGeom>
            <a:noFill/>
          </p:spPr>
          <p:txBody>
            <a:bodyPr wrap="square" rtlCol="0">
              <a:spAutoFit/>
            </a:bodyPr>
            <a:lstStyle/>
            <a:p>
              <a:pPr algn="ctr"/>
              <a:r>
                <a:rPr lang="it-IT" sz="2000" dirty="0">
                  <a:ln w="0"/>
                  <a:solidFill>
                    <a:srgbClr val="002060"/>
                  </a:solidFill>
                  <a:effectLst>
                    <a:outerShdw blurRad="38100" dist="25400" dir="5400000" algn="ctr" rotWithShape="0">
                      <a:srgbClr val="6E747A">
                        <a:alpha val="43000"/>
                      </a:srgbClr>
                    </a:outerShdw>
                  </a:effectLst>
                </a:rPr>
                <a:t>LEGNO</a:t>
              </a:r>
            </a:p>
          </p:txBody>
        </p:sp>
      </p:grpSp>
      <p:grpSp>
        <p:nvGrpSpPr>
          <p:cNvPr id="15" name="Gruppo 14">
            <a:extLst>
              <a:ext uri="{FF2B5EF4-FFF2-40B4-BE49-F238E27FC236}">
                <a16:creationId xmlns:a16="http://schemas.microsoft.com/office/drawing/2014/main" id="{4A91E1BD-F7EC-44C2-B1D1-9882CB95B89B}"/>
              </a:ext>
            </a:extLst>
          </p:cNvPr>
          <p:cNvGrpSpPr/>
          <p:nvPr/>
        </p:nvGrpSpPr>
        <p:grpSpPr>
          <a:xfrm>
            <a:off x="8743975" y="4879120"/>
            <a:ext cx="3011525" cy="1983091"/>
            <a:chOff x="8974587" y="4906881"/>
            <a:chExt cx="3011525" cy="1983091"/>
          </a:xfrm>
        </p:grpSpPr>
        <p:pic>
          <p:nvPicPr>
            <p:cNvPr id="38" name="Immagine 37" descr="Immagine che contiene cielo, esterni, terra&#10;&#10;Descrizione generata con affidabilità molto elevata">
              <a:extLst>
                <a:ext uri="{FF2B5EF4-FFF2-40B4-BE49-F238E27FC236}">
                  <a16:creationId xmlns:a16="http://schemas.microsoft.com/office/drawing/2014/main" id="{743C0FFC-D140-4468-8673-72DFFA69AD90}"/>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9000290" y="4906881"/>
              <a:ext cx="2960957" cy="1615518"/>
            </a:xfrm>
            <a:prstGeom prst="rect">
              <a:avLst/>
            </a:prstGeom>
          </p:spPr>
        </p:pic>
        <p:sp>
          <p:nvSpPr>
            <p:cNvPr id="33" name="CasellaDiTesto 32">
              <a:extLst>
                <a:ext uri="{FF2B5EF4-FFF2-40B4-BE49-F238E27FC236}">
                  <a16:creationId xmlns:a16="http://schemas.microsoft.com/office/drawing/2014/main" id="{1F7FB420-58CA-4B5F-AA37-E503199BE9B0}"/>
                </a:ext>
              </a:extLst>
            </p:cNvPr>
            <p:cNvSpPr txBox="1"/>
            <p:nvPr/>
          </p:nvSpPr>
          <p:spPr>
            <a:xfrm>
              <a:off x="8974587" y="6489862"/>
              <a:ext cx="3011525" cy="400110"/>
            </a:xfrm>
            <a:prstGeom prst="rect">
              <a:avLst/>
            </a:prstGeom>
            <a:noFill/>
          </p:spPr>
          <p:txBody>
            <a:bodyPr wrap="square" rtlCol="0">
              <a:spAutoFit/>
            </a:bodyPr>
            <a:lstStyle/>
            <a:p>
              <a:pPr algn="ctr"/>
              <a:r>
                <a:rPr lang="it-IT" sz="2000" dirty="0">
                  <a:ln w="0"/>
                  <a:solidFill>
                    <a:srgbClr val="002060"/>
                  </a:solidFill>
                  <a:effectLst>
                    <a:outerShdw blurRad="38100" dist="25400" dir="5400000" algn="ctr" rotWithShape="0">
                      <a:srgbClr val="6E747A">
                        <a:alpha val="43000"/>
                      </a:srgbClr>
                    </a:outerShdw>
                  </a:effectLst>
                </a:rPr>
                <a:t>ESTRATTIVE </a:t>
              </a:r>
            </a:p>
          </p:txBody>
        </p:sp>
      </p:grpSp>
      <p:sp>
        <p:nvSpPr>
          <p:cNvPr id="37" name="CasellaDiTesto 36">
            <a:extLst>
              <a:ext uri="{FF2B5EF4-FFF2-40B4-BE49-F238E27FC236}">
                <a16:creationId xmlns:a16="http://schemas.microsoft.com/office/drawing/2014/main" id="{3E9D9516-F6CF-4A3A-A1BE-4BE5DE503CD4}"/>
              </a:ext>
            </a:extLst>
          </p:cNvPr>
          <p:cNvSpPr txBox="1"/>
          <p:nvPr/>
        </p:nvSpPr>
        <p:spPr>
          <a:xfrm>
            <a:off x="1876050" y="3371929"/>
            <a:ext cx="9464093" cy="523220"/>
          </a:xfrm>
          <a:prstGeom prst="rect">
            <a:avLst/>
          </a:prstGeom>
          <a:noFill/>
        </p:spPr>
        <p:txBody>
          <a:bodyPr wrap="square" rtlCol="0">
            <a:spAutoFit/>
          </a:bodyPr>
          <a:lstStyle/>
          <a:p>
            <a:pPr algn="ctr"/>
            <a:r>
              <a:rPr lang="it-IT" sz="2800" b="1" dirty="0">
                <a:ln w="0"/>
                <a:solidFill>
                  <a:srgbClr val="002060"/>
                </a:solidFill>
                <a:effectLst>
                  <a:outerShdw blurRad="38100" dist="25400" dir="5400000" algn="ctr" rotWithShape="0">
                    <a:srgbClr val="6E747A">
                      <a:alpha val="43000"/>
                    </a:srgbClr>
                  </a:outerShdw>
                </a:effectLst>
              </a:rPr>
              <a:t>TUTTO CIÒ CI RENDE… UN MULTIDISTRETTO PRODUTTIVO!!!</a:t>
            </a:r>
          </a:p>
        </p:txBody>
      </p:sp>
      <p:grpSp>
        <p:nvGrpSpPr>
          <p:cNvPr id="6" name="Gruppo 5">
            <a:extLst>
              <a:ext uri="{FF2B5EF4-FFF2-40B4-BE49-F238E27FC236}">
                <a16:creationId xmlns:a16="http://schemas.microsoft.com/office/drawing/2014/main" id="{B962E28F-C085-4A2E-8DD9-3E1C118B17F7}"/>
              </a:ext>
            </a:extLst>
          </p:cNvPr>
          <p:cNvGrpSpPr/>
          <p:nvPr/>
        </p:nvGrpSpPr>
        <p:grpSpPr>
          <a:xfrm>
            <a:off x="8336010" y="1376300"/>
            <a:ext cx="3719929" cy="1837692"/>
            <a:chOff x="8336010" y="1376300"/>
            <a:chExt cx="3719929" cy="1837692"/>
          </a:xfrm>
        </p:grpSpPr>
        <p:grpSp>
          <p:nvGrpSpPr>
            <p:cNvPr id="10" name="Gruppo 9">
              <a:extLst>
                <a:ext uri="{FF2B5EF4-FFF2-40B4-BE49-F238E27FC236}">
                  <a16:creationId xmlns:a16="http://schemas.microsoft.com/office/drawing/2014/main" id="{685AF8C3-4C7A-47D7-A05D-625D3CFE0057}"/>
                </a:ext>
              </a:extLst>
            </p:cNvPr>
            <p:cNvGrpSpPr/>
            <p:nvPr/>
          </p:nvGrpSpPr>
          <p:grpSpPr>
            <a:xfrm>
              <a:off x="8336010" y="1376300"/>
              <a:ext cx="3621395" cy="1837692"/>
              <a:chOff x="8336010" y="1582364"/>
              <a:chExt cx="3621395" cy="1837692"/>
            </a:xfrm>
          </p:grpSpPr>
          <p:pic>
            <p:nvPicPr>
              <p:cNvPr id="40" name="Immagine 39" descr="Immagine che contiene interni, pavimento, edificio&#10;&#10;Descrizione generata con affidabilità molto elevata">
                <a:extLst>
                  <a:ext uri="{FF2B5EF4-FFF2-40B4-BE49-F238E27FC236}">
                    <a16:creationId xmlns:a16="http://schemas.microsoft.com/office/drawing/2014/main" id="{BABBDC7D-7E27-444D-8133-520D0C1EBB8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336010" y="1582364"/>
                <a:ext cx="2153472" cy="1375146"/>
              </a:xfrm>
              <a:prstGeom prst="rect">
                <a:avLst/>
              </a:prstGeom>
            </p:spPr>
          </p:pic>
          <p:sp>
            <p:nvSpPr>
              <p:cNvPr id="22" name="CasellaDiTesto 21">
                <a:extLst>
                  <a:ext uri="{FF2B5EF4-FFF2-40B4-BE49-F238E27FC236}">
                    <a16:creationId xmlns:a16="http://schemas.microsoft.com/office/drawing/2014/main" id="{203C75BA-5BA7-43FE-B31F-EECC71415F30}"/>
                  </a:ext>
                </a:extLst>
              </p:cNvPr>
              <p:cNvSpPr txBox="1"/>
              <p:nvPr/>
            </p:nvSpPr>
            <p:spPr>
              <a:xfrm>
                <a:off x="8336010" y="3019946"/>
                <a:ext cx="3621395" cy="400110"/>
              </a:xfrm>
              <a:prstGeom prst="rect">
                <a:avLst/>
              </a:prstGeom>
              <a:noFill/>
            </p:spPr>
            <p:txBody>
              <a:bodyPr wrap="square" rtlCol="0">
                <a:spAutoFit/>
              </a:bodyPr>
              <a:lstStyle/>
              <a:p>
                <a:pPr algn="ctr"/>
                <a:r>
                  <a:rPr lang="it-IT" sz="2000" dirty="0">
                    <a:ln w="0"/>
                    <a:solidFill>
                      <a:srgbClr val="002060"/>
                    </a:solidFill>
                    <a:effectLst>
                      <a:outerShdw blurRad="38100" dist="25400" dir="5400000" algn="ctr" rotWithShape="0">
                        <a:srgbClr val="6E747A">
                          <a:alpha val="43000"/>
                        </a:srgbClr>
                      </a:outerShdw>
                    </a:effectLst>
                  </a:rPr>
                  <a:t>INFRASTRUTTURE E TRASPORTI</a:t>
                </a:r>
              </a:p>
            </p:txBody>
          </p:sp>
        </p:grpSp>
        <p:pic>
          <p:nvPicPr>
            <p:cNvPr id="17" name="Immagine 16" descr="Immagine che contiene cielo, blu&#10;&#10;Descrizione generata con affidabilità elevata">
              <a:extLst>
                <a:ext uri="{FF2B5EF4-FFF2-40B4-BE49-F238E27FC236}">
                  <a16:creationId xmlns:a16="http://schemas.microsoft.com/office/drawing/2014/main" id="{05308608-12DD-4309-8A78-E1653AC39E7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515627" y="1722102"/>
              <a:ext cx="1540312" cy="1039311"/>
            </a:xfrm>
            <a:prstGeom prst="rect">
              <a:avLst/>
            </a:prstGeom>
          </p:spPr>
        </p:pic>
      </p:grpSp>
    </p:spTree>
    <p:extLst>
      <p:ext uri="{BB962C8B-B14F-4D97-AF65-F5344CB8AC3E}">
        <p14:creationId xmlns:p14="http://schemas.microsoft.com/office/powerpoint/2010/main" val="5435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2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Tema di Office">
  <a:themeElements>
    <a:clrScheme name="Personalizzato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2F2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1016</Words>
  <Application>Microsoft Office PowerPoint</Application>
  <PresentationFormat>Widescreen</PresentationFormat>
  <Paragraphs>103</Paragraphs>
  <Slides>11</Slides>
  <Notes>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Cristina Di Maria</dc:creator>
  <cp:lastModifiedBy>Cristina Di Maria</cp:lastModifiedBy>
  <cp:revision>547</cp:revision>
  <cp:lastPrinted>2018-10-08T14:44:00Z</cp:lastPrinted>
  <dcterms:created xsi:type="dcterms:W3CDTF">2018-10-04T12:01:17Z</dcterms:created>
  <dcterms:modified xsi:type="dcterms:W3CDTF">2018-10-17T13:34:28Z</dcterms:modified>
</cp:coreProperties>
</file>